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Montserrat" panose="00000500000000000000" pitchFamily="2" charset="-93"/>
      <p:regular r:id="rId29"/>
    </p:embeddedFont>
    <p:embeddedFont>
      <p:font typeface="Montserrat Bold" panose="00000800000000000000" charset="-93"/>
      <p:regular r:id="rId30"/>
    </p:embeddedFont>
    <p:embeddedFont>
      <p:font typeface="Montserrat Medium" panose="00000600000000000000" pitchFamily="2" charset="-93"/>
      <p:regular r:id="rId31"/>
    </p:embeddedFont>
    <p:embeddedFont>
      <p:font typeface="Montserrat Ultra-Bold" panose="020B0604020202020204" charset="-93"/>
      <p:regular r:id="rId32"/>
    </p:embeddedFont>
    <p:embeddedFont>
      <p:font typeface="Poppins Bold" panose="020B0604020202020204" charset="0"/>
      <p:regular r:id="rId33"/>
    </p:embeddedFont>
    <p:embeddedFont>
      <p:font typeface="Poppins Semi-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4FD0C-2AAD-40F6-A9BC-AAEEFF1A0482}" type="datetimeFigureOut">
              <a:rPr lang="en-US" smtClean="0"/>
              <a:t>2/26/2024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5DFB2-C98C-416C-9E95-CB5E0A755550}" type="slidenum">
              <a:rPr lang="en-US" smtClean="0"/>
              <a:t>‹#›</a:t>
            </a:fld>
            <a:endParaRPr lang="en-US"/>
          </a:p>
        </p:txBody>
      </p:sp>
    </p:spTree>
    <p:extLst>
      <p:ext uri="{BB962C8B-B14F-4D97-AF65-F5344CB8AC3E}">
        <p14:creationId xmlns:p14="http://schemas.microsoft.com/office/powerpoint/2010/main" val="3866619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5DFB2-C98C-416C-9E95-CB5E0A755550}" type="slidenum">
              <a:rPr lang="en-US" smtClean="0"/>
              <a:t>4</a:t>
            </a:fld>
            <a:endParaRPr lang="en-US"/>
          </a:p>
        </p:txBody>
      </p:sp>
    </p:spTree>
    <p:extLst>
      <p:ext uri="{BB962C8B-B14F-4D97-AF65-F5344CB8AC3E}">
        <p14:creationId xmlns:p14="http://schemas.microsoft.com/office/powerpoint/2010/main" val="519631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4.png"/><Relationship Id="rId7" Type="http://schemas.openxmlformats.org/officeDocument/2006/relationships/image" Target="../media/image19.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7.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image" Target="../media/image4.pn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21.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6.png"/><Relationship Id="rId7" Type="http://schemas.openxmlformats.org/officeDocument/2006/relationships/image" Target="../media/image17.sv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17.sv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18.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17.svg"/><Relationship Id="rId2" Type="http://schemas.openxmlformats.org/officeDocument/2006/relationships/image" Target="../media/image25.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19.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79269" y="7647102"/>
            <a:ext cx="8665984" cy="1962029"/>
            <a:chOff x="0" y="0"/>
            <a:chExt cx="1561059" cy="353433"/>
          </a:xfrm>
        </p:grpSpPr>
        <p:sp>
          <p:nvSpPr>
            <p:cNvPr id="3" name="Freeform 3"/>
            <p:cNvSpPr/>
            <p:nvPr/>
          </p:nvSpPr>
          <p:spPr>
            <a:xfrm>
              <a:off x="0" y="0"/>
              <a:ext cx="1561059" cy="353433"/>
            </a:xfrm>
            <a:custGeom>
              <a:avLst/>
              <a:gdLst/>
              <a:ahLst/>
              <a:cxnLst/>
              <a:rect l="l" t="t" r="r" b="b"/>
              <a:pathLst>
                <a:path w="1561059" h="353433">
                  <a:moveTo>
                    <a:pt x="203200" y="0"/>
                  </a:moveTo>
                  <a:lnTo>
                    <a:pt x="1561059" y="0"/>
                  </a:lnTo>
                  <a:lnTo>
                    <a:pt x="1357859" y="353433"/>
                  </a:lnTo>
                  <a:lnTo>
                    <a:pt x="0" y="353433"/>
                  </a:lnTo>
                  <a:lnTo>
                    <a:pt x="203200" y="0"/>
                  </a:lnTo>
                  <a:close/>
                </a:path>
              </a:pathLst>
            </a:custGeom>
            <a:solidFill>
              <a:srgbClr val="000000">
                <a:alpha val="0"/>
              </a:srgbClr>
            </a:solidFill>
            <a:ln w="123825" cap="sq">
              <a:solidFill>
                <a:srgbClr val="042946"/>
              </a:solidFill>
              <a:prstDash val="solid"/>
              <a:miter/>
            </a:ln>
          </p:spPr>
        </p:sp>
        <p:sp>
          <p:nvSpPr>
            <p:cNvPr id="4" name="TextBox 4"/>
            <p:cNvSpPr txBox="1"/>
            <p:nvPr/>
          </p:nvSpPr>
          <p:spPr>
            <a:xfrm>
              <a:off x="101600" y="0"/>
              <a:ext cx="1357859" cy="353433"/>
            </a:xfrm>
            <a:prstGeom prst="rect">
              <a:avLst/>
            </a:prstGeom>
          </p:spPr>
          <p:txBody>
            <a:bodyPr lIns="50800" tIns="50800" rIns="50800" bIns="50800" rtlCol="0" anchor="ctr"/>
            <a:lstStyle/>
            <a:p>
              <a:pPr marL="0" lvl="0" indent="0" algn="ctr">
                <a:lnSpc>
                  <a:spcPts val="139"/>
                </a:lnSpc>
                <a:spcBef>
                  <a:spcPct val="0"/>
                </a:spcBef>
              </a:pPr>
              <a:endParaRPr/>
            </a:p>
          </p:txBody>
        </p:sp>
      </p:grpSp>
      <p:grpSp>
        <p:nvGrpSpPr>
          <p:cNvPr id="5" name="Group 5"/>
          <p:cNvGrpSpPr/>
          <p:nvPr/>
        </p:nvGrpSpPr>
        <p:grpSpPr>
          <a:xfrm>
            <a:off x="-1284835" y="7997932"/>
            <a:ext cx="8261302" cy="1260368"/>
            <a:chOff x="0" y="0"/>
            <a:chExt cx="2316637" cy="353433"/>
          </a:xfrm>
        </p:grpSpPr>
        <p:sp>
          <p:nvSpPr>
            <p:cNvPr id="6" name="Freeform 6"/>
            <p:cNvSpPr/>
            <p:nvPr/>
          </p:nvSpPr>
          <p:spPr>
            <a:xfrm>
              <a:off x="0" y="0"/>
              <a:ext cx="2316637" cy="353433"/>
            </a:xfrm>
            <a:custGeom>
              <a:avLst/>
              <a:gdLst/>
              <a:ahLst/>
              <a:cxnLst/>
              <a:rect l="l" t="t" r="r" b="b"/>
              <a:pathLst>
                <a:path w="2316637" h="353433">
                  <a:moveTo>
                    <a:pt x="203200" y="0"/>
                  </a:moveTo>
                  <a:lnTo>
                    <a:pt x="2316637" y="0"/>
                  </a:lnTo>
                  <a:lnTo>
                    <a:pt x="2113437" y="353433"/>
                  </a:lnTo>
                  <a:lnTo>
                    <a:pt x="0" y="353433"/>
                  </a:lnTo>
                  <a:lnTo>
                    <a:pt x="203200" y="0"/>
                  </a:lnTo>
                  <a:close/>
                </a:path>
              </a:pathLst>
            </a:custGeom>
            <a:solidFill>
              <a:srgbClr val="043459"/>
            </a:solidFill>
          </p:spPr>
        </p:sp>
        <p:sp>
          <p:nvSpPr>
            <p:cNvPr id="7" name="TextBox 7"/>
            <p:cNvSpPr txBox="1"/>
            <p:nvPr/>
          </p:nvSpPr>
          <p:spPr>
            <a:xfrm>
              <a:off x="101600" y="0"/>
              <a:ext cx="2113437" cy="353433"/>
            </a:xfrm>
            <a:prstGeom prst="rect">
              <a:avLst/>
            </a:prstGeom>
          </p:spPr>
          <p:txBody>
            <a:bodyPr lIns="50800" tIns="50800" rIns="50800" bIns="50800" rtlCol="0" anchor="ctr"/>
            <a:lstStyle/>
            <a:p>
              <a:pPr algn="ctr">
                <a:lnSpc>
                  <a:spcPts val="139"/>
                </a:lnSpc>
              </a:pPr>
              <a:endParaRPr/>
            </a:p>
          </p:txBody>
        </p:sp>
      </p:grpSp>
      <p:grpSp>
        <p:nvGrpSpPr>
          <p:cNvPr id="8" name="Group 8"/>
          <p:cNvGrpSpPr/>
          <p:nvPr/>
        </p:nvGrpSpPr>
        <p:grpSpPr>
          <a:xfrm>
            <a:off x="10658249" y="3044231"/>
            <a:ext cx="8888024" cy="6208751"/>
            <a:chOff x="0" y="0"/>
            <a:chExt cx="519214" cy="362698"/>
          </a:xfrm>
        </p:grpSpPr>
        <p:sp>
          <p:nvSpPr>
            <p:cNvPr id="9" name="Freeform 9"/>
            <p:cNvSpPr/>
            <p:nvPr/>
          </p:nvSpPr>
          <p:spPr>
            <a:xfrm>
              <a:off x="0" y="0"/>
              <a:ext cx="519214" cy="362698"/>
            </a:xfrm>
            <a:custGeom>
              <a:avLst/>
              <a:gdLst/>
              <a:ahLst/>
              <a:cxnLst/>
              <a:rect l="l" t="t" r="r" b="b"/>
              <a:pathLst>
                <a:path w="519214" h="362698">
                  <a:moveTo>
                    <a:pt x="316014" y="0"/>
                  </a:moveTo>
                  <a:lnTo>
                    <a:pt x="0" y="0"/>
                  </a:lnTo>
                  <a:lnTo>
                    <a:pt x="203200" y="362698"/>
                  </a:lnTo>
                  <a:lnTo>
                    <a:pt x="519214" y="362698"/>
                  </a:lnTo>
                  <a:lnTo>
                    <a:pt x="316014" y="0"/>
                  </a:lnTo>
                  <a:close/>
                </a:path>
              </a:pathLst>
            </a:custGeom>
            <a:solidFill>
              <a:srgbClr val="043459"/>
            </a:solidFill>
          </p:spPr>
        </p:sp>
        <p:sp>
          <p:nvSpPr>
            <p:cNvPr id="10" name="TextBox 10"/>
            <p:cNvSpPr txBox="1"/>
            <p:nvPr/>
          </p:nvSpPr>
          <p:spPr>
            <a:xfrm>
              <a:off x="101600" y="0"/>
              <a:ext cx="316014" cy="362698"/>
            </a:xfrm>
            <a:prstGeom prst="rect">
              <a:avLst/>
            </a:prstGeom>
          </p:spPr>
          <p:txBody>
            <a:bodyPr lIns="50800" tIns="50800" rIns="50800" bIns="50800" rtlCol="0" anchor="ctr"/>
            <a:lstStyle/>
            <a:p>
              <a:pPr algn="ctr">
                <a:lnSpc>
                  <a:spcPts val="139"/>
                </a:lnSpc>
              </a:pPr>
              <a:endParaRPr/>
            </a:p>
          </p:txBody>
        </p:sp>
      </p:grpSp>
      <p:grpSp>
        <p:nvGrpSpPr>
          <p:cNvPr id="11" name="Group 11"/>
          <p:cNvGrpSpPr/>
          <p:nvPr/>
        </p:nvGrpSpPr>
        <p:grpSpPr>
          <a:xfrm>
            <a:off x="11944937" y="7647102"/>
            <a:ext cx="8710041" cy="2771915"/>
            <a:chOff x="0" y="0"/>
            <a:chExt cx="1110573" cy="353433"/>
          </a:xfrm>
        </p:grpSpPr>
        <p:sp>
          <p:nvSpPr>
            <p:cNvPr id="12" name="Freeform 12"/>
            <p:cNvSpPr/>
            <p:nvPr/>
          </p:nvSpPr>
          <p:spPr>
            <a:xfrm>
              <a:off x="0" y="0"/>
              <a:ext cx="1110573" cy="353433"/>
            </a:xfrm>
            <a:custGeom>
              <a:avLst/>
              <a:gdLst/>
              <a:ahLst/>
              <a:cxnLst/>
              <a:rect l="l" t="t" r="r" b="b"/>
              <a:pathLst>
                <a:path w="1110573" h="353433">
                  <a:moveTo>
                    <a:pt x="203200" y="0"/>
                  </a:moveTo>
                  <a:lnTo>
                    <a:pt x="1110573" y="0"/>
                  </a:lnTo>
                  <a:lnTo>
                    <a:pt x="907373" y="353433"/>
                  </a:lnTo>
                  <a:lnTo>
                    <a:pt x="0" y="353433"/>
                  </a:lnTo>
                  <a:lnTo>
                    <a:pt x="203200" y="0"/>
                  </a:lnTo>
                  <a:close/>
                </a:path>
              </a:pathLst>
            </a:custGeom>
            <a:solidFill>
              <a:srgbClr val="043459"/>
            </a:solidFill>
            <a:ln cap="sq">
              <a:noFill/>
              <a:prstDash val="solid"/>
              <a:miter/>
            </a:ln>
          </p:spPr>
        </p:sp>
        <p:sp>
          <p:nvSpPr>
            <p:cNvPr id="13" name="TextBox 13"/>
            <p:cNvSpPr txBox="1"/>
            <p:nvPr/>
          </p:nvSpPr>
          <p:spPr>
            <a:xfrm>
              <a:off x="101600" y="0"/>
              <a:ext cx="907373" cy="353433"/>
            </a:xfrm>
            <a:prstGeom prst="rect">
              <a:avLst/>
            </a:prstGeom>
          </p:spPr>
          <p:txBody>
            <a:bodyPr lIns="50800" tIns="50800" rIns="50800" bIns="50800" rtlCol="0" anchor="ctr"/>
            <a:lstStyle/>
            <a:p>
              <a:pPr marL="0" lvl="0" indent="0" algn="ctr">
                <a:lnSpc>
                  <a:spcPts val="139"/>
                </a:lnSpc>
                <a:spcBef>
                  <a:spcPct val="0"/>
                </a:spcBef>
              </a:pPr>
              <a:endParaRPr/>
            </a:p>
          </p:txBody>
        </p:sp>
      </p:grpSp>
      <p:grpSp>
        <p:nvGrpSpPr>
          <p:cNvPr id="14" name="Group 14"/>
          <p:cNvGrpSpPr/>
          <p:nvPr/>
        </p:nvGrpSpPr>
        <p:grpSpPr>
          <a:xfrm>
            <a:off x="10658249" y="-614096"/>
            <a:ext cx="4219975" cy="3669973"/>
            <a:chOff x="0" y="0"/>
            <a:chExt cx="406400" cy="353433"/>
          </a:xfrm>
        </p:grpSpPr>
        <p:sp>
          <p:nvSpPr>
            <p:cNvPr id="15" name="Freeform 15"/>
            <p:cNvSpPr/>
            <p:nvPr/>
          </p:nvSpPr>
          <p:spPr>
            <a:xfrm>
              <a:off x="0" y="0"/>
              <a:ext cx="406400" cy="353433"/>
            </a:xfrm>
            <a:custGeom>
              <a:avLst/>
              <a:gdLst/>
              <a:ahLst/>
              <a:cxnLst/>
              <a:rect l="l" t="t" r="r" b="b"/>
              <a:pathLst>
                <a:path w="406400" h="353433">
                  <a:moveTo>
                    <a:pt x="203200" y="0"/>
                  </a:moveTo>
                  <a:lnTo>
                    <a:pt x="406400" y="0"/>
                  </a:lnTo>
                  <a:lnTo>
                    <a:pt x="203200" y="353433"/>
                  </a:lnTo>
                  <a:lnTo>
                    <a:pt x="0" y="353433"/>
                  </a:lnTo>
                  <a:lnTo>
                    <a:pt x="203200" y="0"/>
                  </a:lnTo>
                  <a:close/>
                </a:path>
              </a:pathLst>
            </a:custGeom>
            <a:solidFill>
              <a:srgbClr val="043459">
                <a:alpha val="82745"/>
              </a:srgbClr>
            </a:solidFill>
          </p:spPr>
        </p:sp>
        <p:sp>
          <p:nvSpPr>
            <p:cNvPr id="16" name="TextBox 16"/>
            <p:cNvSpPr txBox="1"/>
            <p:nvPr/>
          </p:nvSpPr>
          <p:spPr>
            <a:xfrm>
              <a:off x="101600" y="0"/>
              <a:ext cx="203200" cy="353433"/>
            </a:xfrm>
            <a:prstGeom prst="rect">
              <a:avLst/>
            </a:prstGeom>
          </p:spPr>
          <p:txBody>
            <a:bodyPr lIns="50800" tIns="50800" rIns="50800" bIns="50800" rtlCol="0" anchor="ctr"/>
            <a:lstStyle/>
            <a:p>
              <a:pPr algn="ctr">
                <a:lnSpc>
                  <a:spcPts val="139"/>
                </a:lnSpc>
              </a:pPr>
              <a:endParaRPr/>
            </a:p>
          </p:txBody>
        </p:sp>
      </p:grpSp>
      <p:grpSp>
        <p:nvGrpSpPr>
          <p:cNvPr id="17" name="Group 17"/>
          <p:cNvGrpSpPr/>
          <p:nvPr/>
        </p:nvGrpSpPr>
        <p:grpSpPr>
          <a:xfrm>
            <a:off x="11512336" y="-795267"/>
            <a:ext cx="10183112" cy="9423383"/>
            <a:chOff x="0" y="0"/>
            <a:chExt cx="4007377" cy="3708400"/>
          </a:xfrm>
        </p:grpSpPr>
        <p:sp>
          <p:nvSpPr>
            <p:cNvPr id="18" name="Freeform 18"/>
            <p:cNvSpPr/>
            <p:nvPr/>
          </p:nvSpPr>
          <p:spPr>
            <a:xfrm>
              <a:off x="0" y="0"/>
              <a:ext cx="4007377" cy="3708400"/>
            </a:xfrm>
            <a:custGeom>
              <a:avLst/>
              <a:gdLst/>
              <a:ahLst/>
              <a:cxnLst/>
              <a:rect l="l" t="t" r="r" b="b"/>
              <a:pathLst>
                <a:path w="4007377" h="3708400">
                  <a:moveTo>
                    <a:pt x="3005533" y="0"/>
                  </a:moveTo>
                  <a:lnTo>
                    <a:pt x="1001844" y="0"/>
                  </a:lnTo>
                  <a:lnTo>
                    <a:pt x="0" y="1854200"/>
                  </a:lnTo>
                  <a:lnTo>
                    <a:pt x="1001844" y="3708400"/>
                  </a:lnTo>
                  <a:lnTo>
                    <a:pt x="3005533" y="3708400"/>
                  </a:lnTo>
                  <a:lnTo>
                    <a:pt x="4007377" y="1854200"/>
                  </a:lnTo>
                  <a:close/>
                </a:path>
              </a:pathLst>
            </a:custGeom>
            <a:blipFill>
              <a:blip r:embed="rId2"/>
              <a:stretch>
                <a:fillRect l="-56450" r="-32405"/>
              </a:stretch>
            </a:blipFill>
          </p:spPr>
        </p:sp>
      </p:grpSp>
      <p:sp>
        <p:nvSpPr>
          <p:cNvPr id="19" name="Freeform 19"/>
          <p:cNvSpPr/>
          <p:nvPr/>
        </p:nvSpPr>
        <p:spPr>
          <a:xfrm>
            <a:off x="729318" y="341032"/>
            <a:ext cx="1225023" cy="1200522"/>
          </a:xfrm>
          <a:custGeom>
            <a:avLst/>
            <a:gdLst/>
            <a:ahLst/>
            <a:cxnLst/>
            <a:rect l="l" t="t" r="r" b="b"/>
            <a:pathLst>
              <a:path w="1225023" h="1200522">
                <a:moveTo>
                  <a:pt x="0" y="0"/>
                </a:moveTo>
                <a:lnTo>
                  <a:pt x="1225023" y="0"/>
                </a:lnTo>
                <a:lnTo>
                  <a:pt x="1225023" y="1200523"/>
                </a:lnTo>
                <a:lnTo>
                  <a:pt x="0" y="12005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408395" y="2044269"/>
            <a:ext cx="10761832" cy="4064381"/>
          </a:xfrm>
          <a:prstGeom prst="rect">
            <a:avLst/>
          </a:prstGeom>
        </p:spPr>
        <p:txBody>
          <a:bodyPr wrap="square" lIns="0" tIns="0" rIns="0" bIns="0" rtlCol="0" anchor="t">
            <a:spAutoFit/>
          </a:bodyPr>
          <a:lstStyle/>
          <a:p>
            <a:pPr>
              <a:lnSpc>
                <a:spcPts val="7956"/>
              </a:lnSpc>
            </a:pPr>
            <a:r>
              <a:rPr lang="en-US" sz="7299" dirty="0">
                <a:solidFill>
                  <a:srgbClr val="043459"/>
                </a:solidFill>
                <a:latin typeface="Montserrat Bold"/>
              </a:rPr>
              <a:t>PHÂN TÍCH DỮ LIỆU DOANH THU BÁN SÁCH DỰA TRÊN THỂ LOẠI VÀ TÁC GIẢ</a:t>
            </a:r>
          </a:p>
        </p:txBody>
      </p:sp>
      <p:sp>
        <p:nvSpPr>
          <p:cNvPr id="21" name="TextBox 21"/>
          <p:cNvSpPr txBox="1"/>
          <p:nvPr/>
        </p:nvSpPr>
        <p:spPr>
          <a:xfrm>
            <a:off x="1028700" y="6566094"/>
            <a:ext cx="9678168" cy="647700"/>
          </a:xfrm>
          <a:prstGeom prst="rect">
            <a:avLst/>
          </a:prstGeom>
        </p:spPr>
        <p:txBody>
          <a:bodyPr lIns="0" tIns="0" rIns="0" bIns="0" rtlCol="0" anchor="t">
            <a:spAutoFit/>
          </a:bodyPr>
          <a:lstStyle/>
          <a:p>
            <a:pPr>
              <a:lnSpc>
                <a:spcPts val="5174"/>
              </a:lnSpc>
            </a:pPr>
            <a:r>
              <a:rPr lang="en-US" sz="4499" dirty="0">
                <a:solidFill>
                  <a:srgbClr val="000000"/>
                </a:solidFill>
                <a:latin typeface="Montserrat"/>
              </a:rPr>
              <a:t>KHO VÀ KHAI PHÁ DỮ LIỆU</a:t>
            </a:r>
          </a:p>
        </p:txBody>
      </p:sp>
      <p:sp>
        <p:nvSpPr>
          <p:cNvPr id="22" name="TextBox 22"/>
          <p:cNvSpPr txBox="1"/>
          <p:nvPr/>
        </p:nvSpPr>
        <p:spPr>
          <a:xfrm>
            <a:off x="2253723" y="476156"/>
            <a:ext cx="3008730" cy="844550"/>
          </a:xfrm>
          <a:prstGeom prst="rect">
            <a:avLst/>
          </a:prstGeom>
        </p:spPr>
        <p:txBody>
          <a:bodyPr lIns="0" tIns="0" rIns="0" bIns="0" rtlCol="0" anchor="t">
            <a:spAutoFit/>
          </a:bodyPr>
          <a:lstStyle/>
          <a:p>
            <a:pPr>
              <a:lnSpc>
                <a:spcPts val="6999"/>
              </a:lnSpc>
            </a:pPr>
            <a:r>
              <a:rPr lang="en-US" sz="4999">
                <a:solidFill>
                  <a:srgbClr val="000000"/>
                </a:solidFill>
                <a:latin typeface="Montserrat"/>
              </a:rPr>
              <a:t>NHÓM 3</a:t>
            </a:r>
          </a:p>
        </p:txBody>
      </p:sp>
      <p:sp>
        <p:nvSpPr>
          <p:cNvPr id="23" name="TextBox 23"/>
          <p:cNvSpPr txBox="1"/>
          <p:nvPr/>
        </p:nvSpPr>
        <p:spPr>
          <a:xfrm>
            <a:off x="1028700" y="8384911"/>
            <a:ext cx="4647214" cy="438785"/>
          </a:xfrm>
          <a:prstGeom prst="rect">
            <a:avLst/>
          </a:prstGeom>
        </p:spPr>
        <p:txBody>
          <a:bodyPr lIns="0" tIns="0" rIns="0" bIns="0" rtlCol="0" anchor="t">
            <a:spAutoFit/>
          </a:bodyPr>
          <a:lstStyle/>
          <a:p>
            <a:pPr>
              <a:lnSpc>
                <a:spcPts val="3639"/>
              </a:lnSpc>
            </a:pPr>
            <a:r>
              <a:rPr lang="en-US" sz="2599">
                <a:solidFill>
                  <a:srgbClr val="FFFFFF"/>
                </a:solidFill>
                <a:latin typeface="Montserrat"/>
              </a:rPr>
              <a:t>GVHD: PHAN ĐÌNH VẤN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812" y="5581806"/>
            <a:ext cx="8358712" cy="4168454"/>
          </a:xfrm>
          <a:custGeom>
            <a:avLst/>
            <a:gdLst/>
            <a:ahLst/>
            <a:cxnLst/>
            <a:rect l="l" t="t" r="r" b="b"/>
            <a:pathLst>
              <a:path w="8974189" h="4353814">
                <a:moveTo>
                  <a:pt x="0" y="0"/>
                </a:moveTo>
                <a:lnTo>
                  <a:pt x="8974188" y="0"/>
                </a:lnTo>
                <a:lnTo>
                  <a:pt x="8974188" y="4353814"/>
                </a:lnTo>
                <a:lnTo>
                  <a:pt x="0" y="4353814"/>
                </a:lnTo>
                <a:lnTo>
                  <a:pt x="0" y="0"/>
                </a:lnTo>
                <a:close/>
              </a:path>
            </a:pathLst>
          </a:custGeom>
          <a:blipFill>
            <a:blip r:embed="rId2"/>
            <a:stretch>
              <a:fillRect/>
            </a:stretch>
          </a:blipFill>
        </p:spPr>
      </p:sp>
      <p:sp>
        <p:nvSpPr>
          <p:cNvPr id="3" name="Freeform 3"/>
          <p:cNvSpPr/>
          <p:nvPr/>
        </p:nvSpPr>
        <p:spPr>
          <a:xfrm>
            <a:off x="8528523" y="1544933"/>
            <a:ext cx="9092482" cy="4856688"/>
          </a:xfrm>
          <a:custGeom>
            <a:avLst/>
            <a:gdLst/>
            <a:ahLst/>
            <a:cxnLst/>
            <a:rect l="l" t="t" r="r" b="b"/>
            <a:pathLst>
              <a:path w="8841936" h="4856688">
                <a:moveTo>
                  <a:pt x="0" y="0"/>
                </a:moveTo>
                <a:lnTo>
                  <a:pt x="8841936" y="0"/>
                </a:lnTo>
                <a:lnTo>
                  <a:pt x="8841936" y="4856688"/>
                </a:lnTo>
                <a:lnTo>
                  <a:pt x="0" y="4856688"/>
                </a:lnTo>
                <a:lnTo>
                  <a:pt x="0" y="0"/>
                </a:lnTo>
                <a:close/>
              </a:path>
            </a:pathLst>
          </a:custGeom>
          <a:blipFill>
            <a:blip r:embed="rId3"/>
            <a:stretch>
              <a:fillRect/>
            </a:stretch>
          </a:blipFill>
        </p:spPr>
      </p:sp>
      <p:sp>
        <p:nvSpPr>
          <p:cNvPr id="4" name="TextBox 4"/>
          <p:cNvSpPr txBox="1"/>
          <p:nvPr/>
        </p:nvSpPr>
        <p:spPr>
          <a:xfrm>
            <a:off x="5556475" y="525463"/>
            <a:ext cx="7779179" cy="1035050"/>
          </a:xfrm>
          <a:prstGeom prst="rect">
            <a:avLst/>
          </a:prstGeom>
        </p:spPr>
        <p:txBody>
          <a:bodyPr lIns="0" tIns="0" rIns="0" bIns="0" rtlCol="0" anchor="t">
            <a:spAutoFit/>
          </a:bodyPr>
          <a:lstStyle/>
          <a:p>
            <a:pPr>
              <a:lnSpc>
                <a:spcPts val="8049"/>
              </a:lnSpc>
            </a:pPr>
            <a:r>
              <a:rPr lang="en-US" sz="6999" dirty="0">
                <a:solidFill>
                  <a:srgbClr val="000000"/>
                </a:solidFill>
                <a:latin typeface="Montserrat Bold"/>
              </a:rPr>
              <a:t>ETL DIMENSION</a:t>
            </a:r>
          </a:p>
        </p:txBody>
      </p:sp>
      <p:sp>
        <p:nvSpPr>
          <p:cNvPr id="5" name="Freeform 5"/>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0" y="8076"/>
            <a:ext cx="2766289" cy="2143874"/>
          </a:xfrm>
          <a:custGeom>
            <a:avLst/>
            <a:gdLst/>
            <a:ahLst/>
            <a:cxnLst/>
            <a:rect l="l" t="t" r="r" b="b"/>
            <a:pathLst>
              <a:path w="2766289" h="2143874">
                <a:moveTo>
                  <a:pt x="0" y="0"/>
                </a:moveTo>
                <a:lnTo>
                  <a:pt x="2766289" y="0"/>
                </a:lnTo>
                <a:lnTo>
                  <a:pt x="2766289" y="2143874"/>
                </a:lnTo>
                <a:lnTo>
                  <a:pt x="0" y="21438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69811" y="1593455"/>
            <a:ext cx="8358712" cy="3955408"/>
          </a:xfrm>
          <a:custGeom>
            <a:avLst/>
            <a:gdLst/>
            <a:ahLst/>
            <a:cxnLst/>
            <a:rect l="l" t="t" r="r" b="b"/>
            <a:pathLst>
              <a:path w="8974189" h="3938454">
                <a:moveTo>
                  <a:pt x="0" y="0"/>
                </a:moveTo>
                <a:lnTo>
                  <a:pt x="8974188" y="0"/>
                </a:lnTo>
                <a:lnTo>
                  <a:pt x="8974188" y="3938454"/>
                </a:lnTo>
                <a:lnTo>
                  <a:pt x="0" y="3938454"/>
                </a:lnTo>
                <a:lnTo>
                  <a:pt x="0" y="0"/>
                </a:lnTo>
                <a:close/>
              </a:path>
            </a:pathLst>
          </a:custGeom>
          <a:blipFill>
            <a:blip r:embed="rId8"/>
            <a:stretch>
              <a:fillRect/>
            </a:stretch>
          </a:blipFill>
        </p:spPr>
        <p:txBody>
          <a:bodyPr/>
          <a:lstStyle/>
          <a:p>
            <a:endParaRPr lang="en-US" dirty="0"/>
          </a:p>
        </p:txBody>
      </p:sp>
      <p:sp>
        <p:nvSpPr>
          <p:cNvPr id="8" name="TextBox 8"/>
          <p:cNvSpPr txBox="1"/>
          <p:nvPr/>
        </p:nvSpPr>
        <p:spPr>
          <a:xfrm>
            <a:off x="13563600" y="9750260"/>
            <a:ext cx="4950527" cy="588821"/>
          </a:xfrm>
          <a:prstGeom prst="rect">
            <a:avLst/>
          </a:prstGeom>
        </p:spPr>
        <p:txBody>
          <a:bodyPr lIns="0" tIns="0" rIns="0" bIns="0" rtlCol="0" anchor="t">
            <a:spAutoFit/>
          </a:bodyPr>
          <a:lstStyle/>
          <a:p>
            <a:pPr algn="ctr">
              <a:lnSpc>
                <a:spcPts val="4820"/>
              </a:lnSpc>
            </a:pPr>
            <a:r>
              <a:rPr lang="en-US" sz="3443" dirty="0">
                <a:solidFill>
                  <a:srgbClr val="043459"/>
                </a:solidFill>
                <a:latin typeface="Montserrat Bold"/>
              </a:rPr>
              <a:t>Hoàng </a:t>
            </a:r>
            <a:r>
              <a:rPr lang="en-US" sz="3443" dirty="0" err="1">
                <a:solidFill>
                  <a:srgbClr val="043459"/>
                </a:solidFill>
                <a:latin typeface="Montserrat Bold"/>
              </a:rPr>
              <a:t>Nghĩa</a:t>
            </a:r>
            <a:r>
              <a:rPr lang="en-US" sz="3443" dirty="0">
                <a:solidFill>
                  <a:srgbClr val="043459"/>
                </a:solidFill>
                <a:latin typeface="Montserrat Bold"/>
              </a:rPr>
              <a:t> </a:t>
            </a:r>
            <a:r>
              <a:rPr lang="en-US" sz="3443" dirty="0" err="1">
                <a:solidFill>
                  <a:srgbClr val="043459"/>
                </a:solidFill>
                <a:latin typeface="Montserrat Bold"/>
              </a:rPr>
              <a:t>Đức</a:t>
            </a:r>
            <a:endParaRPr lang="en-US" sz="3443" dirty="0">
              <a:solidFill>
                <a:srgbClr val="043459"/>
              </a:solidFill>
              <a:latin typeface="Montserrat Bold"/>
            </a:endParaRPr>
          </a:p>
        </p:txBody>
      </p:sp>
      <p:pic>
        <p:nvPicPr>
          <p:cNvPr id="12" name="Picture 11">
            <a:extLst>
              <a:ext uri="{FF2B5EF4-FFF2-40B4-BE49-F238E27FC236}">
                <a16:creationId xmlns:a16="http://schemas.microsoft.com/office/drawing/2014/main" id="{182D5F03-8490-55B4-1A25-DC1FEED51AEC}"/>
              </a:ext>
            </a:extLst>
          </p:cNvPr>
          <p:cNvPicPr>
            <a:picLocks noChangeAspect="1"/>
          </p:cNvPicPr>
          <p:nvPr/>
        </p:nvPicPr>
        <p:blipFill>
          <a:blip r:embed="rId9"/>
          <a:stretch>
            <a:fillRect/>
          </a:stretch>
        </p:blipFill>
        <p:spPr>
          <a:xfrm>
            <a:off x="8478345" y="6401621"/>
            <a:ext cx="9142660" cy="33486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56475" y="525463"/>
            <a:ext cx="7779179" cy="1035050"/>
          </a:xfrm>
          <a:prstGeom prst="rect">
            <a:avLst/>
          </a:prstGeom>
        </p:spPr>
        <p:txBody>
          <a:bodyPr lIns="0" tIns="0" rIns="0" bIns="0" rtlCol="0" anchor="t">
            <a:spAutoFit/>
          </a:bodyPr>
          <a:lstStyle/>
          <a:p>
            <a:pPr>
              <a:lnSpc>
                <a:spcPts val="8049"/>
              </a:lnSpc>
            </a:pPr>
            <a:r>
              <a:rPr lang="en-US" sz="6999">
                <a:solidFill>
                  <a:srgbClr val="000000"/>
                </a:solidFill>
                <a:latin typeface="Montserrat Bold"/>
              </a:rPr>
              <a:t>ETL FACT TABLE</a:t>
            </a:r>
          </a:p>
        </p:txBody>
      </p:sp>
      <p:sp>
        <p:nvSpPr>
          <p:cNvPr id="3" name="Freeform 3"/>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903225" y="9622093"/>
            <a:ext cx="3882138" cy="483870"/>
          </a:xfrm>
          <a:prstGeom prst="rect">
            <a:avLst/>
          </a:prstGeom>
        </p:spPr>
        <p:txBody>
          <a:bodyPr lIns="0" tIns="0" rIns="0" bIns="0" rtlCol="0" anchor="t">
            <a:spAutoFit/>
          </a:bodyPr>
          <a:lstStyle/>
          <a:p>
            <a:pPr algn="ctr">
              <a:lnSpc>
                <a:spcPts val="3779"/>
              </a:lnSpc>
            </a:pPr>
            <a:r>
              <a:rPr lang="en-US" sz="2700">
                <a:solidFill>
                  <a:srgbClr val="FFFFFF"/>
                </a:solidFill>
                <a:latin typeface="Poppins Bold"/>
              </a:rPr>
              <a:t>Hoàng Nghĩa Đức </a:t>
            </a:r>
          </a:p>
        </p:txBody>
      </p:sp>
      <p:sp>
        <p:nvSpPr>
          <p:cNvPr id="5" name="Freeform 5"/>
          <p:cNvSpPr/>
          <p:nvPr/>
        </p:nvSpPr>
        <p:spPr>
          <a:xfrm>
            <a:off x="0" y="8076"/>
            <a:ext cx="5309419" cy="4114800"/>
          </a:xfrm>
          <a:custGeom>
            <a:avLst/>
            <a:gdLst/>
            <a:ahLst/>
            <a:cxnLst/>
            <a:rect l="l" t="t" r="r" b="b"/>
            <a:pathLst>
              <a:path w="5309419" h="4114800">
                <a:moveTo>
                  <a:pt x="0" y="0"/>
                </a:moveTo>
                <a:lnTo>
                  <a:pt x="5309419" y="0"/>
                </a:lnTo>
                <a:lnTo>
                  <a:pt x="53094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85465" y="1774068"/>
            <a:ext cx="14317232" cy="7746871"/>
          </a:xfrm>
          <a:custGeom>
            <a:avLst/>
            <a:gdLst/>
            <a:ahLst/>
            <a:cxnLst/>
            <a:rect l="l" t="t" r="r" b="b"/>
            <a:pathLst>
              <a:path w="14317232" h="7746871">
                <a:moveTo>
                  <a:pt x="0" y="0"/>
                </a:moveTo>
                <a:lnTo>
                  <a:pt x="14317232" y="0"/>
                </a:lnTo>
                <a:lnTo>
                  <a:pt x="14317232" y="7746872"/>
                </a:lnTo>
                <a:lnTo>
                  <a:pt x="0" y="7746872"/>
                </a:lnTo>
                <a:lnTo>
                  <a:pt x="0" y="0"/>
                </a:lnTo>
                <a:close/>
              </a:path>
            </a:pathLst>
          </a:custGeom>
          <a:blipFill>
            <a:blip r:embed="rId6"/>
            <a:stretch>
              <a:fillRect/>
            </a:stretch>
          </a:blipFill>
        </p:spPr>
      </p:sp>
      <p:sp>
        <p:nvSpPr>
          <p:cNvPr id="7" name="TextBox 7"/>
          <p:cNvSpPr txBox="1"/>
          <p:nvPr/>
        </p:nvSpPr>
        <p:spPr>
          <a:xfrm>
            <a:off x="13369030" y="9575521"/>
            <a:ext cx="4950527" cy="588821"/>
          </a:xfrm>
          <a:prstGeom prst="rect">
            <a:avLst/>
          </a:prstGeom>
        </p:spPr>
        <p:txBody>
          <a:bodyPr lIns="0" tIns="0" rIns="0" bIns="0" rtlCol="0" anchor="t">
            <a:spAutoFit/>
          </a:bodyPr>
          <a:lstStyle/>
          <a:p>
            <a:pPr algn="ctr">
              <a:lnSpc>
                <a:spcPts val="4820"/>
              </a:lnSpc>
            </a:pPr>
            <a:r>
              <a:rPr lang="en-US" sz="3443">
                <a:solidFill>
                  <a:srgbClr val="043459"/>
                </a:solidFill>
                <a:latin typeface="Montserrat Bold"/>
              </a:rPr>
              <a:t>Hoàng Nghĩa Đức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076"/>
            <a:ext cx="4105219" cy="3181545"/>
          </a:xfrm>
          <a:custGeom>
            <a:avLst/>
            <a:gdLst/>
            <a:ahLst/>
            <a:cxnLst/>
            <a:rect l="l" t="t" r="r" b="b"/>
            <a:pathLst>
              <a:path w="4105219" h="3181545">
                <a:moveTo>
                  <a:pt x="0" y="0"/>
                </a:moveTo>
                <a:lnTo>
                  <a:pt x="4105219" y="0"/>
                </a:lnTo>
                <a:lnTo>
                  <a:pt x="4105219" y="3181545"/>
                </a:lnTo>
                <a:lnTo>
                  <a:pt x="0" y="31815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182" y="2104671"/>
            <a:ext cx="7668074" cy="6077658"/>
          </a:xfrm>
          <a:custGeom>
            <a:avLst/>
            <a:gdLst/>
            <a:ahLst/>
            <a:cxnLst/>
            <a:rect l="l" t="t" r="r" b="b"/>
            <a:pathLst>
              <a:path w="7668074" h="6077658">
                <a:moveTo>
                  <a:pt x="0" y="0"/>
                </a:moveTo>
                <a:lnTo>
                  <a:pt x="7668074" y="0"/>
                </a:lnTo>
                <a:lnTo>
                  <a:pt x="7668074" y="6077658"/>
                </a:lnTo>
                <a:lnTo>
                  <a:pt x="0" y="6077658"/>
                </a:lnTo>
                <a:lnTo>
                  <a:pt x="0" y="0"/>
                </a:lnTo>
                <a:close/>
              </a:path>
            </a:pathLst>
          </a:custGeom>
          <a:blipFill>
            <a:blip r:embed="rId4"/>
            <a:stretch>
              <a:fillRect/>
            </a:stretch>
          </a:blipFill>
        </p:spPr>
      </p:sp>
      <p:sp>
        <p:nvSpPr>
          <p:cNvPr id="4" name="Freeform 4"/>
          <p:cNvSpPr/>
          <p:nvPr/>
        </p:nvSpPr>
        <p:spPr>
          <a:xfrm>
            <a:off x="7969031" y="2104671"/>
            <a:ext cx="10097853" cy="5947426"/>
          </a:xfrm>
          <a:custGeom>
            <a:avLst/>
            <a:gdLst/>
            <a:ahLst/>
            <a:cxnLst/>
            <a:rect l="l" t="t" r="r" b="b"/>
            <a:pathLst>
              <a:path w="10097853" h="5947426">
                <a:moveTo>
                  <a:pt x="0" y="0"/>
                </a:moveTo>
                <a:lnTo>
                  <a:pt x="10097853" y="0"/>
                </a:lnTo>
                <a:lnTo>
                  <a:pt x="10097853" y="5947425"/>
                </a:lnTo>
                <a:lnTo>
                  <a:pt x="0" y="5947425"/>
                </a:lnTo>
                <a:lnTo>
                  <a:pt x="0" y="0"/>
                </a:lnTo>
                <a:close/>
              </a:path>
            </a:pathLst>
          </a:custGeom>
          <a:blipFill>
            <a:blip r:embed="rId5"/>
            <a:stretch>
              <a:fillRect/>
            </a:stretch>
          </a:blipFill>
        </p:spPr>
      </p:sp>
      <p:sp>
        <p:nvSpPr>
          <p:cNvPr id="5" name="TextBox 5"/>
          <p:cNvSpPr txBox="1"/>
          <p:nvPr/>
        </p:nvSpPr>
        <p:spPr>
          <a:xfrm>
            <a:off x="6421586" y="525463"/>
            <a:ext cx="5997675" cy="1035050"/>
          </a:xfrm>
          <a:prstGeom prst="rect">
            <a:avLst/>
          </a:prstGeom>
        </p:spPr>
        <p:txBody>
          <a:bodyPr lIns="0" tIns="0" rIns="0" bIns="0" rtlCol="0" anchor="t">
            <a:spAutoFit/>
          </a:bodyPr>
          <a:lstStyle/>
          <a:p>
            <a:pPr marL="0" lvl="0" indent="0" algn="l">
              <a:lnSpc>
                <a:spcPts val="8049"/>
              </a:lnSpc>
              <a:spcBef>
                <a:spcPct val="0"/>
              </a:spcBef>
            </a:pPr>
            <a:r>
              <a:rPr lang="en-US" sz="6999" u="none" strike="noStrike">
                <a:solidFill>
                  <a:srgbClr val="000000"/>
                </a:solidFill>
                <a:latin typeface="Montserrat Bold"/>
              </a:rPr>
              <a:t>ETL SCHEMA</a:t>
            </a:r>
          </a:p>
        </p:txBody>
      </p:sp>
      <p:sp>
        <p:nvSpPr>
          <p:cNvPr id="6" name="Freeform 6"/>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3337473" y="9191625"/>
            <a:ext cx="4950527" cy="588821"/>
          </a:xfrm>
          <a:prstGeom prst="rect">
            <a:avLst/>
          </a:prstGeom>
        </p:spPr>
        <p:txBody>
          <a:bodyPr lIns="0" tIns="0" rIns="0" bIns="0" rtlCol="0" anchor="t">
            <a:spAutoFit/>
          </a:bodyPr>
          <a:lstStyle/>
          <a:p>
            <a:pPr algn="ctr">
              <a:lnSpc>
                <a:spcPts val="4820"/>
              </a:lnSpc>
            </a:pPr>
            <a:r>
              <a:rPr lang="en-US" sz="3443">
                <a:solidFill>
                  <a:srgbClr val="043459"/>
                </a:solidFill>
                <a:latin typeface="Montserrat Bold"/>
              </a:rPr>
              <a:t>Hoàng Nghĩa Đức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22344" y="727695"/>
            <a:ext cx="15236956" cy="2054225"/>
          </a:xfrm>
          <a:prstGeom prst="rect">
            <a:avLst/>
          </a:prstGeom>
        </p:spPr>
        <p:txBody>
          <a:bodyPr lIns="0" tIns="0" rIns="0" bIns="0" rtlCol="0" anchor="t">
            <a:spAutoFit/>
          </a:bodyPr>
          <a:lstStyle/>
          <a:p>
            <a:pPr>
              <a:lnSpc>
                <a:spcPts val="8049"/>
              </a:lnSpc>
            </a:pPr>
            <a:r>
              <a:rPr lang="en-US" sz="6999">
                <a:solidFill>
                  <a:srgbClr val="000000"/>
                </a:solidFill>
                <a:latin typeface="Montserrat Bold"/>
              </a:rPr>
              <a:t>MÔ HÌNH DIAGRAM TRONG SQL</a:t>
            </a:r>
          </a:p>
          <a:p>
            <a:pPr marL="0" lvl="0" indent="0" algn="l">
              <a:lnSpc>
                <a:spcPts val="8049"/>
              </a:lnSpc>
              <a:spcBef>
                <a:spcPct val="0"/>
              </a:spcBef>
            </a:pPr>
            <a:endParaRPr lang="en-US" sz="6999">
              <a:solidFill>
                <a:srgbClr val="000000"/>
              </a:solidFill>
              <a:latin typeface="Montserrat Bold"/>
            </a:endParaRPr>
          </a:p>
        </p:txBody>
      </p:sp>
      <p:sp>
        <p:nvSpPr>
          <p:cNvPr id="3" name="Freeform 3"/>
          <p:cNvSpPr/>
          <p:nvPr/>
        </p:nvSpPr>
        <p:spPr>
          <a:xfrm>
            <a:off x="3508244" y="1536685"/>
            <a:ext cx="12787929" cy="8075041"/>
          </a:xfrm>
          <a:custGeom>
            <a:avLst/>
            <a:gdLst/>
            <a:ahLst/>
            <a:cxnLst/>
            <a:rect l="l" t="t" r="r" b="b"/>
            <a:pathLst>
              <a:path w="12787929" h="8075041">
                <a:moveTo>
                  <a:pt x="0" y="0"/>
                </a:moveTo>
                <a:lnTo>
                  <a:pt x="12787929" y="0"/>
                </a:lnTo>
                <a:lnTo>
                  <a:pt x="12787929" y="8075041"/>
                </a:lnTo>
                <a:lnTo>
                  <a:pt x="0" y="8075041"/>
                </a:lnTo>
                <a:lnTo>
                  <a:pt x="0" y="0"/>
                </a:lnTo>
                <a:close/>
              </a:path>
            </a:pathLst>
          </a:custGeom>
          <a:blipFill>
            <a:blip r:embed="rId2"/>
            <a:stretch>
              <a:fillRect/>
            </a:stretch>
          </a:blipFill>
        </p:spPr>
      </p:sp>
      <p:sp>
        <p:nvSpPr>
          <p:cNvPr id="4" name="Freeform 4"/>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42900" y="0"/>
            <a:ext cx="5309419" cy="4114800"/>
          </a:xfrm>
          <a:custGeom>
            <a:avLst/>
            <a:gdLst/>
            <a:ahLst/>
            <a:cxnLst/>
            <a:rect l="l" t="t" r="r" b="b"/>
            <a:pathLst>
              <a:path w="5309419" h="4114800">
                <a:moveTo>
                  <a:pt x="0" y="0"/>
                </a:moveTo>
                <a:lnTo>
                  <a:pt x="5309419" y="0"/>
                </a:lnTo>
                <a:lnTo>
                  <a:pt x="530941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13337473" y="9545051"/>
            <a:ext cx="4950527" cy="588821"/>
          </a:xfrm>
          <a:prstGeom prst="rect">
            <a:avLst/>
          </a:prstGeom>
        </p:spPr>
        <p:txBody>
          <a:bodyPr lIns="0" tIns="0" rIns="0" bIns="0" rtlCol="0" anchor="t">
            <a:spAutoFit/>
          </a:bodyPr>
          <a:lstStyle/>
          <a:p>
            <a:pPr algn="ctr">
              <a:lnSpc>
                <a:spcPts val="4820"/>
              </a:lnSpc>
            </a:pPr>
            <a:r>
              <a:rPr lang="en-US" sz="3443">
                <a:solidFill>
                  <a:srgbClr val="043459"/>
                </a:solidFill>
                <a:latin typeface="Montserrat Bold"/>
              </a:rPr>
              <a:t>Hoàng Nghĩa Đức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043903" y="630238"/>
            <a:ext cx="4518571" cy="815975"/>
          </a:xfrm>
          <a:prstGeom prst="rect">
            <a:avLst/>
          </a:prstGeom>
        </p:spPr>
        <p:txBody>
          <a:bodyPr lIns="0" tIns="0" rIns="0" bIns="0" rtlCol="0" anchor="t">
            <a:spAutoFit/>
          </a:bodyPr>
          <a:lstStyle/>
          <a:p>
            <a:pPr marL="0" lvl="0" indent="0" algn="l">
              <a:lnSpc>
                <a:spcPts val="6324"/>
              </a:lnSpc>
              <a:spcBef>
                <a:spcPct val="0"/>
              </a:spcBef>
            </a:pPr>
            <a:r>
              <a:rPr lang="en-US" sz="5499">
                <a:solidFill>
                  <a:srgbClr val="01204C"/>
                </a:solidFill>
                <a:latin typeface="Montserrat Bold"/>
              </a:rPr>
              <a:t>OLAP  CUBE</a:t>
            </a:r>
          </a:p>
        </p:txBody>
      </p:sp>
      <p:grpSp>
        <p:nvGrpSpPr>
          <p:cNvPr id="3" name="Group 3"/>
          <p:cNvGrpSpPr/>
          <p:nvPr/>
        </p:nvGrpSpPr>
        <p:grpSpPr>
          <a:xfrm>
            <a:off x="-1001987" y="-150186"/>
            <a:ext cx="8319206" cy="1522746"/>
            <a:chOff x="0" y="0"/>
            <a:chExt cx="1930906" cy="353433"/>
          </a:xfrm>
        </p:grpSpPr>
        <p:sp>
          <p:nvSpPr>
            <p:cNvPr id="4" name="Freeform 4"/>
            <p:cNvSpPr/>
            <p:nvPr/>
          </p:nvSpPr>
          <p:spPr>
            <a:xfrm>
              <a:off x="0" y="0"/>
              <a:ext cx="1930906" cy="353433"/>
            </a:xfrm>
            <a:custGeom>
              <a:avLst/>
              <a:gdLst/>
              <a:ahLst/>
              <a:cxnLst/>
              <a:rect l="l" t="t" r="r" b="b"/>
              <a:pathLst>
                <a:path w="1930906" h="353433">
                  <a:moveTo>
                    <a:pt x="203200" y="0"/>
                  </a:moveTo>
                  <a:lnTo>
                    <a:pt x="1930906" y="0"/>
                  </a:lnTo>
                  <a:lnTo>
                    <a:pt x="1727706" y="353433"/>
                  </a:lnTo>
                  <a:lnTo>
                    <a:pt x="0" y="353433"/>
                  </a:lnTo>
                  <a:lnTo>
                    <a:pt x="203200" y="0"/>
                  </a:lnTo>
                  <a:close/>
                </a:path>
              </a:pathLst>
            </a:custGeom>
            <a:solidFill>
              <a:srgbClr val="043459"/>
            </a:solidFill>
          </p:spPr>
        </p:sp>
        <p:sp>
          <p:nvSpPr>
            <p:cNvPr id="5" name="TextBox 5"/>
            <p:cNvSpPr txBox="1"/>
            <p:nvPr/>
          </p:nvSpPr>
          <p:spPr>
            <a:xfrm>
              <a:off x="101600" y="0"/>
              <a:ext cx="1727706" cy="353433"/>
            </a:xfrm>
            <a:prstGeom prst="rect">
              <a:avLst/>
            </a:prstGeom>
          </p:spPr>
          <p:txBody>
            <a:bodyPr lIns="50800" tIns="50800" rIns="50800" bIns="50800" rtlCol="0" anchor="ctr"/>
            <a:lstStyle/>
            <a:p>
              <a:pPr algn="ctr">
                <a:lnSpc>
                  <a:spcPts val="139"/>
                </a:lnSpc>
              </a:pPr>
              <a:endParaRPr/>
            </a:p>
          </p:txBody>
        </p:sp>
      </p:grpSp>
      <p:sp>
        <p:nvSpPr>
          <p:cNvPr id="6" name="TextBox 6"/>
          <p:cNvSpPr txBox="1"/>
          <p:nvPr/>
        </p:nvSpPr>
        <p:spPr>
          <a:xfrm>
            <a:off x="264724" y="404039"/>
            <a:ext cx="7779179" cy="885825"/>
          </a:xfrm>
          <a:prstGeom prst="rect">
            <a:avLst/>
          </a:prstGeom>
        </p:spPr>
        <p:txBody>
          <a:bodyPr lIns="0" tIns="0" rIns="0" bIns="0" rtlCol="0" anchor="t">
            <a:spAutoFit/>
          </a:bodyPr>
          <a:lstStyle/>
          <a:p>
            <a:pPr>
              <a:lnSpc>
                <a:spcPts val="6900"/>
              </a:lnSpc>
            </a:pPr>
            <a:r>
              <a:rPr lang="en-US" sz="6000">
                <a:solidFill>
                  <a:srgbClr val="FFFFFF"/>
                </a:solidFill>
                <a:latin typeface="Montserrat Bold"/>
              </a:rPr>
              <a:t>OLAP PROJECT</a:t>
            </a:r>
          </a:p>
        </p:txBody>
      </p:sp>
      <p:sp>
        <p:nvSpPr>
          <p:cNvPr id="7" name="Freeform 7"/>
          <p:cNvSpPr/>
          <p:nvPr/>
        </p:nvSpPr>
        <p:spPr>
          <a:xfrm>
            <a:off x="2889725" y="1541570"/>
            <a:ext cx="12811270" cy="7716730"/>
          </a:xfrm>
          <a:custGeom>
            <a:avLst/>
            <a:gdLst/>
            <a:ahLst/>
            <a:cxnLst/>
            <a:rect l="l" t="t" r="r" b="b"/>
            <a:pathLst>
              <a:path w="12811270" h="7716730">
                <a:moveTo>
                  <a:pt x="0" y="0"/>
                </a:moveTo>
                <a:lnTo>
                  <a:pt x="12811270" y="0"/>
                </a:lnTo>
                <a:lnTo>
                  <a:pt x="12811270" y="7716730"/>
                </a:lnTo>
                <a:lnTo>
                  <a:pt x="0" y="7716730"/>
                </a:lnTo>
                <a:lnTo>
                  <a:pt x="0" y="0"/>
                </a:lnTo>
                <a:close/>
              </a:path>
            </a:pathLst>
          </a:custGeom>
          <a:blipFill>
            <a:blip r:embed="rId2"/>
            <a:stretch>
              <a:fillRect/>
            </a:stretch>
          </a:blipFill>
          <a:ln w="19050" cap="sq">
            <a:solidFill>
              <a:srgbClr val="000000"/>
            </a:solidFill>
            <a:prstDash val="solid"/>
            <a:miter/>
          </a:ln>
        </p:spPr>
      </p:sp>
      <p:sp>
        <p:nvSpPr>
          <p:cNvPr id="8" name="Freeform 8"/>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13733622" y="9511444"/>
            <a:ext cx="4736849" cy="564021"/>
          </a:xfrm>
          <a:prstGeom prst="rect">
            <a:avLst/>
          </a:prstGeom>
        </p:spPr>
        <p:txBody>
          <a:bodyPr lIns="0" tIns="0" rIns="0" bIns="0" rtlCol="0" anchor="t">
            <a:spAutoFit/>
          </a:bodyPr>
          <a:lstStyle/>
          <a:p>
            <a:pPr algn="ctr">
              <a:lnSpc>
                <a:spcPts val="4612"/>
              </a:lnSpc>
            </a:pPr>
            <a:r>
              <a:rPr lang="en-US" sz="3294">
                <a:solidFill>
                  <a:srgbClr val="043459"/>
                </a:solidFill>
                <a:latin typeface="Montserrat Bold"/>
              </a:rPr>
              <a:t>Tống Khánh Linh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28446" y="1601972"/>
            <a:ext cx="760076" cy="702120"/>
          </a:xfrm>
          <a:custGeom>
            <a:avLst/>
            <a:gdLst/>
            <a:ahLst/>
            <a:cxnLst/>
            <a:rect l="l" t="t" r="r" b="b"/>
            <a:pathLst>
              <a:path w="760076" h="702120">
                <a:moveTo>
                  <a:pt x="0" y="0"/>
                </a:moveTo>
                <a:lnTo>
                  <a:pt x="760075" y="0"/>
                </a:lnTo>
                <a:lnTo>
                  <a:pt x="760075" y="702120"/>
                </a:lnTo>
                <a:lnTo>
                  <a:pt x="0" y="702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0" y="8076"/>
            <a:ext cx="5309419" cy="4114800"/>
          </a:xfrm>
          <a:custGeom>
            <a:avLst/>
            <a:gdLst/>
            <a:ahLst/>
            <a:cxnLst/>
            <a:rect l="l" t="t" r="r" b="b"/>
            <a:pathLst>
              <a:path w="5309419" h="4114800">
                <a:moveTo>
                  <a:pt x="0" y="0"/>
                </a:moveTo>
                <a:lnTo>
                  <a:pt x="5309419" y="0"/>
                </a:lnTo>
                <a:lnTo>
                  <a:pt x="53094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357971" y="1601972"/>
            <a:ext cx="13572059" cy="7864840"/>
          </a:xfrm>
          <a:custGeom>
            <a:avLst/>
            <a:gdLst/>
            <a:ahLst/>
            <a:cxnLst/>
            <a:rect l="l" t="t" r="r" b="b"/>
            <a:pathLst>
              <a:path w="13572059" h="7864840">
                <a:moveTo>
                  <a:pt x="0" y="0"/>
                </a:moveTo>
                <a:lnTo>
                  <a:pt x="13572058" y="0"/>
                </a:lnTo>
                <a:lnTo>
                  <a:pt x="13572058" y="7864840"/>
                </a:lnTo>
                <a:lnTo>
                  <a:pt x="0" y="7864840"/>
                </a:lnTo>
                <a:lnTo>
                  <a:pt x="0" y="0"/>
                </a:lnTo>
                <a:close/>
              </a:path>
            </a:pathLst>
          </a:custGeom>
          <a:blipFill>
            <a:blip r:embed="rId6"/>
            <a:stretch>
              <a:fillRect r="-267"/>
            </a:stretch>
          </a:blipFill>
        </p:spPr>
      </p:sp>
      <p:sp>
        <p:nvSpPr>
          <p:cNvPr id="5" name="TextBox 5"/>
          <p:cNvSpPr txBox="1"/>
          <p:nvPr/>
        </p:nvSpPr>
        <p:spPr>
          <a:xfrm>
            <a:off x="6884839" y="380206"/>
            <a:ext cx="5177284" cy="815975"/>
          </a:xfrm>
          <a:prstGeom prst="rect">
            <a:avLst/>
          </a:prstGeom>
        </p:spPr>
        <p:txBody>
          <a:bodyPr lIns="0" tIns="0" rIns="0" bIns="0" rtlCol="0" anchor="t">
            <a:spAutoFit/>
          </a:bodyPr>
          <a:lstStyle/>
          <a:p>
            <a:pPr marL="0" lvl="0" indent="0" algn="l">
              <a:lnSpc>
                <a:spcPts val="6324"/>
              </a:lnSpc>
              <a:spcBef>
                <a:spcPct val="0"/>
              </a:spcBef>
            </a:pPr>
            <a:r>
              <a:rPr lang="en-US" sz="5499">
                <a:solidFill>
                  <a:srgbClr val="01204C"/>
                </a:solidFill>
                <a:latin typeface="Montserrat Bold"/>
              </a:rPr>
              <a:t>OLAP  MODEL</a:t>
            </a:r>
          </a:p>
        </p:txBody>
      </p:sp>
      <p:sp>
        <p:nvSpPr>
          <p:cNvPr id="6" name="TextBox 6"/>
          <p:cNvSpPr txBox="1"/>
          <p:nvPr/>
        </p:nvSpPr>
        <p:spPr>
          <a:xfrm>
            <a:off x="13277384" y="9474536"/>
            <a:ext cx="4644345" cy="546605"/>
          </a:xfrm>
          <a:prstGeom prst="rect">
            <a:avLst/>
          </a:prstGeom>
        </p:spPr>
        <p:txBody>
          <a:bodyPr lIns="0" tIns="0" rIns="0" bIns="0" rtlCol="0" anchor="t">
            <a:spAutoFit/>
          </a:bodyPr>
          <a:lstStyle/>
          <a:p>
            <a:pPr algn="ctr">
              <a:lnSpc>
                <a:spcPts val="4522"/>
              </a:lnSpc>
            </a:pPr>
            <a:r>
              <a:rPr lang="en-US" sz="3230">
                <a:solidFill>
                  <a:srgbClr val="01204C"/>
                </a:solidFill>
                <a:latin typeface="Montserrat Bold"/>
              </a:rPr>
              <a:t>Tống Khánh Linh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0345" y="3311428"/>
            <a:ext cx="17767310" cy="5210949"/>
          </a:xfrm>
          <a:custGeom>
            <a:avLst/>
            <a:gdLst/>
            <a:ahLst/>
            <a:cxnLst/>
            <a:rect l="l" t="t" r="r" b="b"/>
            <a:pathLst>
              <a:path w="17767310" h="5210949">
                <a:moveTo>
                  <a:pt x="0" y="0"/>
                </a:moveTo>
                <a:lnTo>
                  <a:pt x="17767310" y="0"/>
                </a:lnTo>
                <a:lnTo>
                  <a:pt x="17767310" y="5210949"/>
                </a:lnTo>
                <a:lnTo>
                  <a:pt x="0" y="5210949"/>
                </a:lnTo>
                <a:lnTo>
                  <a:pt x="0" y="0"/>
                </a:lnTo>
                <a:close/>
              </a:path>
            </a:pathLst>
          </a:custGeom>
          <a:blipFill>
            <a:blip r:embed="rId2"/>
            <a:stretch>
              <a:fillRect/>
            </a:stretch>
          </a:blipFill>
          <a:ln w="19050" cap="sq">
            <a:solidFill>
              <a:srgbClr val="7EACD8"/>
            </a:solidFill>
            <a:prstDash val="solid"/>
            <a:miter/>
          </a:ln>
        </p:spPr>
      </p:sp>
      <p:sp>
        <p:nvSpPr>
          <p:cNvPr id="3" name="TextBox 3"/>
          <p:cNvSpPr txBox="1"/>
          <p:nvPr/>
        </p:nvSpPr>
        <p:spPr>
          <a:xfrm>
            <a:off x="3384996" y="2058237"/>
            <a:ext cx="12731850" cy="815975"/>
          </a:xfrm>
          <a:prstGeom prst="rect">
            <a:avLst/>
          </a:prstGeom>
        </p:spPr>
        <p:txBody>
          <a:bodyPr lIns="0" tIns="0" rIns="0" bIns="0" rtlCol="0" anchor="t">
            <a:spAutoFit/>
          </a:bodyPr>
          <a:lstStyle/>
          <a:p>
            <a:pPr marL="0" lvl="0" indent="0" algn="l">
              <a:lnSpc>
                <a:spcPts val="6324"/>
              </a:lnSpc>
              <a:spcBef>
                <a:spcPct val="0"/>
              </a:spcBef>
            </a:pPr>
            <a:r>
              <a:rPr lang="en-US" sz="5499">
                <a:solidFill>
                  <a:srgbClr val="01204C"/>
                </a:solidFill>
                <a:latin typeface="Montserrat Bold"/>
              </a:rPr>
              <a:t>DOANH THU THEO NHÀ XUẤT BẢN</a:t>
            </a:r>
          </a:p>
        </p:txBody>
      </p:sp>
      <p:sp>
        <p:nvSpPr>
          <p:cNvPr id="4" name="TextBox 4"/>
          <p:cNvSpPr txBox="1"/>
          <p:nvPr/>
        </p:nvSpPr>
        <p:spPr>
          <a:xfrm>
            <a:off x="13498947" y="9431267"/>
            <a:ext cx="4528709" cy="580822"/>
          </a:xfrm>
          <a:prstGeom prst="rect">
            <a:avLst/>
          </a:prstGeom>
        </p:spPr>
        <p:txBody>
          <a:bodyPr lIns="0" tIns="0" rIns="0" bIns="0" rtlCol="0" anchor="t">
            <a:spAutoFit/>
          </a:bodyPr>
          <a:lstStyle/>
          <a:p>
            <a:pPr algn="ctr">
              <a:lnSpc>
                <a:spcPts val="4736"/>
              </a:lnSpc>
            </a:pPr>
            <a:r>
              <a:rPr lang="en-US" sz="3382">
                <a:solidFill>
                  <a:srgbClr val="043459"/>
                </a:solidFill>
                <a:latin typeface="Montserrat Bold"/>
              </a:rPr>
              <a:t>Tống Khánh Linh</a:t>
            </a:r>
          </a:p>
        </p:txBody>
      </p:sp>
      <p:sp>
        <p:nvSpPr>
          <p:cNvPr id="5" name="Freeform 5"/>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2384562" y="-98062"/>
            <a:ext cx="8684842" cy="1699099"/>
            <a:chOff x="0" y="0"/>
            <a:chExt cx="1806550" cy="353433"/>
          </a:xfrm>
        </p:grpSpPr>
        <p:sp>
          <p:nvSpPr>
            <p:cNvPr id="7" name="Freeform 7"/>
            <p:cNvSpPr/>
            <p:nvPr/>
          </p:nvSpPr>
          <p:spPr>
            <a:xfrm>
              <a:off x="0" y="0"/>
              <a:ext cx="1806550" cy="353433"/>
            </a:xfrm>
            <a:custGeom>
              <a:avLst/>
              <a:gdLst/>
              <a:ahLst/>
              <a:cxnLst/>
              <a:rect l="l" t="t" r="r" b="b"/>
              <a:pathLst>
                <a:path w="1806550" h="353433">
                  <a:moveTo>
                    <a:pt x="203200" y="0"/>
                  </a:moveTo>
                  <a:lnTo>
                    <a:pt x="1806550" y="0"/>
                  </a:lnTo>
                  <a:lnTo>
                    <a:pt x="1603350" y="353433"/>
                  </a:lnTo>
                  <a:lnTo>
                    <a:pt x="0" y="353433"/>
                  </a:lnTo>
                  <a:lnTo>
                    <a:pt x="203200" y="0"/>
                  </a:lnTo>
                  <a:close/>
                </a:path>
              </a:pathLst>
            </a:custGeom>
            <a:solidFill>
              <a:srgbClr val="043459"/>
            </a:solidFill>
          </p:spPr>
        </p:sp>
        <p:sp>
          <p:nvSpPr>
            <p:cNvPr id="8" name="TextBox 8"/>
            <p:cNvSpPr txBox="1"/>
            <p:nvPr/>
          </p:nvSpPr>
          <p:spPr>
            <a:xfrm>
              <a:off x="101600" y="0"/>
              <a:ext cx="1603350" cy="353433"/>
            </a:xfrm>
            <a:prstGeom prst="rect">
              <a:avLst/>
            </a:prstGeom>
          </p:spPr>
          <p:txBody>
            <a:bodyPr lIns="50800" tIns="50800" rIns="50800" bIns="50800" rtlCol="0" anchor="ctr"/>
            <a:lstStyle/>
            <a:p>
              <a:pPr algn="ctr">
                <a:lnSpc>
                  <a:spcPts val="139"/>
                </a:lnSpc>
              </a:pPr>
              <a:endParaRPr/>
            </a:p>
          </p:txBody>
        </p:sp>
      </p:grpSp>
      <p:sp>
        <p:nvSpPr>
          <p:cNvPr id="9" name="TextBox 9"/>
          <p:cNvSpPr txBox="1"/>
          <p:nvPr/>
        </p:nvSpPr>
        <p:spPr>
          <a:xfrm>
            <a:off x="264724" y="404039"/>
            <a:ext cx="7779179" cy="885825"/>
          </a:xfrm>
          <a:prstGeom prst="rect">
            <a:avLst/>
          </a:prstGeom>
        </p:spPr>
        <p:txBody>
          <a:bodyPr lIns="0" tIns="0" rIns="0" bIns="0" rtlCol="0" anchor="t">
            <a:spAutoFit/>
          </a:bodyPr>
          <a:lstStyle/>
          <a:p>
            <a:pPr>
              <a:lnSpc>
                <a:spcPts val="6900"/>
              </a:lnSpc>
            </a:pPr>
            <a:r>
              <a:rPr lang="en-US" sz="6000">
                <a:solidFill>
                  <a:srgbClr val="FFFFFF"/>
                </a:solidFill>
                <a:latin typeface="Montserrat Bold"/>
              </a:rPr>
              <a:t>PIVOT TABLE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9202" y="2291269"/>
            <a:ext cx="17669597" cy="7291781"/>
          </a:xfrm>
          <a:custGeom>
            <a:avLst/>
            <a:gdLst/>
            <a:ahLst/>
            <a:cxnLst/>
            <a:rect l="l" t="t" r="r" b="b"/>
            <a:pathLst>
              <a:path w="17669597" h="7291781">
                <a:moveTo>
                  <a:pt x="0" y="0"/>
                </a:moveTo>
                <a:lnTo>
                  <a:pt x="17669596" y="0"/>
                </a:lnTo>
                <a:lnTo>
                  <a:pt x="17669596" y="7291781"/>
                </a:lnTo>
                <a:lnTo>
                  <a:pt x="0" y="7291781"/>
                </a:lnTo>
                <a:lnTo>
                  <a:pt x="0" y="0"/>
                </a:lnTo>
                <a:close/>
              </a:path>
            </a:pathLst>
          </a:custGeom>
          <a:blipFill>
            <a:blip r:embed="rId2"/>
            <a:stretch>
              <a:fillRect/>
            </a:stretch>
          </a:blipFill>
          <a:ln w="19050" cap="sq">
            <a:solidFill>
              <a:srgbClr val="7EACD8"/>
            </a:solidFill>
            <a:prstDash val="solid"/>
            <a:miter/>
          </a:ln>
        </p:spPr>
      </p:sp>
      <p:sp>
        <p:nvSpPr>
          <p:cNvPr id="3" name="Freeform 3"/>
          <p:cNvSpPr/>
          <p:nvPr/>
        </p:nvSpPr>
        <p:spPr>
          <a:xfrm>
            <a:off x="0" y="8076"/>
            <a:ext cx="4099361" cy="3177005"/>
          </a:xfrm>
          <a:custGeom>
            <a:avLst/>
            <a:gdLst/>
            <a:ahLst/>
            <a:cxnLst/>
            <a:rect l="l" t="t" r="r" b="b"/>
            <a:pathLst>
              <a:path w="4099361" h="3177005">
                <a:moveTo>
                  <a:pt x="0" y="0"/>
                </a:moveTo>
                <a:lnTo>
                  <a:pt x="4099361" y="0"/>
                </a:lnTo>
                <a:lnTo>
                  <a:pt x="4099361" y="3177005"/>
                </a:lnTo>
                <a:lnTo>
                  <a:pt x="0" y="31770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196283" y="1187529"/>
            <a:ext cx="17091717" cy="727075"/>
          </a:xfrm>
          <a:prstGeom prst="rect">
            <a:avLst/>
          </a:prstGeom>
        </p:spPr>
        <p:txBody>
          <a:bodyPr lIns="0" tIns="0" rIns="0" bIns="0" rtlCol="0" anchor="t">
            <a:spAutoFit/>
          </a:bodyPr>
          <a:lstStyle/>
          <a:p>
            <a:pPr marL="0" lvl="0" indent="0" algn="l">
              <a:lnSpc>
                <a:spcPts val="5750"/>
              </a:lnSpc>
              <a:spcBef>
                <a:spcPct val="0"/>
              </a:spcBef>
            </a:pPr>
            <a:r>
              <a:rPr lang="en-US" sz="5000">
                <a:solidFill>
                  <a:srgbClr val="01204C"/>
                </a:solidFill>
                <a:latin typeface="Montserrat Bold"/>
              </a:rPr>
              <a:t>DOANH THU SỐ LƯỢNG BÁN THEO THỂ LOẠI SÁCH</a:t>
            </a:r>
          </a:p>
        </p:txBody>
      </p:sp>
      <p:sp>
        <p:nvSpPr>
          <p:cNvPr id="5" name="TextBox 5"/>
          <p:cNvSpPr txBox="1"/>
          <p:nvPr/>
        </p:nvSpPr>
        <p:spPr>
          <a:xfrm>
            <a:off x="13282431" y="9516375"/>
            <a:ext cx="5005569" cy="587849"/>
          </a:xfrm>
          <a:prstGeom prst="rect">
            <a:avLst/>
          </a:prstGeom>
        </p:spPr>
        <p:txBody>
          <a:bodyPr lIns="0" tIns="0" rIns="0" bIns="0" rtlCol="0" anchor="t">
            <a:spAutoFit/>
          </a:bodyPr>
          <a:lstStyle/>
          <a:p>
            <a:pPr algn="ctr">
              <a:lnSpc>
                <a:spcPts val="4873"/>
              </a:lnSpc>
            </a:pPr>
            <a:r>
              <a:rPr lang="en-US" sz="3481">
                <a:solidFill>
                  <a:srgbClr val="01204C"/>
                </a:solidFill>
                <a:latin typeface="Montserrat Bold"/>
              </a:rPr>
              <a:t>Tống Khánh Linh</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0590" y="3314676"/>
            <a:ext cx="17648288" cy="4631026"/>
          </a:xfrm>
          <a:custGeom>
            <a:avLst/>
            <a:gdLst/>
            <a:ahLst/>
            <a:cxnLst/>
            <a:rect l="l" t="t" r="r" b="b"/>
            <a:pathLst>
              <a:path w="17648288" h="4631026">
                <a:moveTo>
                  <a:pt x="0" y="0"/>
                </a:moveTo>
                <a:lnTo>
                  <a:pt x="17648288" y="0"/>
                </a:lnTo>
                <a:lnTo>
                  <a:pt x="17648288" y="4631026"/>
                </a:lnTo>
                <a:lnTo>
                  <a:pt x="0" y="4631026"/>
                </a:lnTo>
                <a:lnTo>
                  <a:pt x="0" y="0"/>
                </a:lnTo>
                <a:close/>
              </a:path>
            </a:pathLst>
          </a:custGeom>
          <a:blipFill>
            <a:blip r:embed="rId2"/>
            <a:stretch>
              <a:fillRect/>
            </a:stretch>
          </a:blipFill>
          <a:ln w="19050" cap="sq">
            <a:solidFill>
              <a:srgbClr val="BAD7A9"/>
            </a:solidFill>
            <a:prstDash val="solid"/>
            <a:miter/>
          </a:ln>
        </p:spPr>
      </p:sp>
      <p:sp>
        <p:nvSpPr>
          <p:cNvPr id="3" name="TextBox 3"/>
          <p:cNvSpPr txBox="1"/>
          <p:nvPr/>
        </p:nvSpPr>
        <p:spPr>
          <a:xfrm>
            <a:off x="1235849" y="1111880"/>
            <a:ext cx="16893030" cy="1450975"/>
          </a:xfrm>
          <a:prstGeom prst="rect">
            <a:avLst/>
          </a:prstGeom>
        </p:spPr>
        <p:txBody>
          <a:bodyPr lIns="0" tIns="0" rIns="0" bIns="0" rtlCol="0" anchor="t">
            <a:spAutoFit/>
          </a:bodyPr>
          <a:lstStyle/>
          <a:p>
            <a:pPr algn="ctr">
              <a:lnSpc>
                <a:spcPts val="5750"/>
              </a:lnSpc>
            </a:pPr>
            <a:r>
              <a:rPr lang="en-US" sz="5000">
                <a:solidFill>
                  <a:srgbClr val="01204C"/>
                </a:solidFill>
                <a:latin typeface="Montserrat Bold"/>
              </a:rPr>
              <a:t>TOP 10 TÁC GIẢ </a:t>
            </a:r>
          </a:p>
          <a:p>
            <a:pPr marL="0" lvl="0" indent="0" algn="ctr">
              <a:lnSpc>
                <a:spcPts val="5750"/>
              </a:lnSpc>
              <a:spcBef>
                <a:spcPct val="0"/>
              </a:spcBef>
            </a:pPr>
            <a:r>
              <a:rPr lang="en-US" sz="5000">
                <a:solidFill>
                  <a:srgbClr val="01204C"/>
                </a:solidFill>
                <a:latin typeface="Montserrat Bold"/>
              </a:rPr>
              <a:t>CÓ NHIỀU LƯỢNG SÁCH BÁN RA NHẤT</a:t>
            </a:r>
          </a:p>
        </p:txBody>
      </p:sp>
      <p:sp>
        <p:nvSpPr>
          <p:cNvPr id="4" name="TextBox 4"/>
          <p:cNvSpPr txBox="1"/>
          <p:nvPr/>
        </p:nvSpPr>
        <p:spPr>
          <a:xfrm>
            <a:off x="12916160" y="9427078"/>
            <a:ext cx="5005569" cy="587849"/>
          </a:xfrm>
          <a:prstGeom prst="rect">
            <a:avLst/>
          </a:prstGeom>
        </p:spPr>
        <p:txBody>
          <a:bodyPr lIns="0" tIns="0" rIns="0" bIns="0" rtlCol="0" anchor="t">
            <a:spAutoFit/>
          </a:bodyPr>
          <a:lstStyle/>
          <a:p>
            <a:pPr algn="ctr">
              <a:lnSpc>
                <a:spcPts val="4873"/>
              </a:lnSpc>
            </a:pPr>
            <a:r>
              <a:rPr lang="en-US" sz="3481">
                <a:solidFill>
                  <a:srgbClr val="01204C"/>
                </a:solidFill>
                <a:latin typeface="Montserrat Bold"/>
              </a:rPr>
              <a:t>Tống Khánh Linh</a:t>
            </a:r>
          </a:p>
        </p:txBody>
      </p:sp>
      <p:sp>
        <p:nvSpPr>
          <p:cNvPr id="5" name="Freeform 5"/>
          <p:cNvSpPr/>
          <p:nvPr/>
        </p:nvSpPr>
        <p:spPr>
          <a:xfrm>
            <a:off x="0" y="8076"/>
            <a:ext cx="4683880" cy="3630007"/>
          </a:xfrm>
          <a:custGeom>
            <a:avLst/>
            <a:gdLst/>
            <a:ahLst/>
            <a:cxnLst/>
            <a:rect l="l" t="t" r="r" b="b"/>
            <a:pathLst>
              <a:path w="4683880" h="3630007">
                <a:moveTo>
                  <a:pt x="0" y="0"/>
                </a:moveTo>
                <a:lnTo>
                  <a:pt x="4683880" y="0"/>
                </a:lnTo>
                <a:lnTo>
                  <a:pt x="4683880" y="3630007"/>
                </a:lnTo>
                <a:lnTo>
                  <a:pt x="0" y="36300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21256" y="276911"/>
            <a:ext cx="3339938" cy="4746227"/>
          </a:xfrm>
          <a:custGeom>
            <a:avLst/>
            <a:gdLst/>
            <a:ahLst/>
            <a:cxnLst/>
            <a:rect l="l" t="t" r="r" b="b"/>
            <a:pathLst>
              <a:path w="3339938" h="4746227">
                <a:moveTo>
                  <a:pt x="0" y="0"/>
                </a:moveTo>
                <a:lnTo>
                  <a:pt x="3339938" y="0"/>
                </a:lnTo>
                <a:lnTo>
                  <a:pt x="3339938" y="4746227"/>
                </a:lnTo>
                <a:lnTo>
                  <a:pt x="0" y="4746227"/>
                </a:lnTo>
                <a:lnTo>
                  <a:pt x="0" y="0"/>
                </a:lnTo>
                <a:close/>
              </a:path>
            </a:pathLst>
          </a:custGeom>
          <a:blipFill>
            <a:blip r:embed="rId2"/>
            <a:stretch>
              <a:fillRect/>
            </a:stretch>
          </a:blipFill>
        </p:spPr>
      </p:sp>
      <p:sp>
        <p:nvSpPr>
          <p:cNvPr id="3" name="Freeform 3"/>
          <p:cNvSpPr/>
          <p:nvPr/>
        </p:nvSpPr>
        <p:spPr>
          <a:xfrm>
            <a:off x="9654011" y="5208452"/>
            <a:ext cx="7880334" cy="3718715"/>
          </a:xfrm>
          <a:custGeom>
            <a:avLst/>
            <a:gdLst/>
            <a:ahLst/>
            <a:cxnLst/>
            <a:rect l="l" t="t" r="r" b="b"/>
            <a:pathLst>
              <a:path w="7880334" h="3718715">
                <a:moveTo>
                  <a:pt x="0" y="0"/>
                </a:moveTo>
                <a:lnTo>
                  <a:pt x="7880334" y="0"/>
                </a:lnTo>
                <a:lnTo>
                  <a:pt x="7880334" y="3718716"/>
                </a:lnTo>
                <a:lnTo>
                  <a:pt x="0" y="3718716"/>
                </a:lnTo>
                <a:lnTo>
                  <a:pt x="0" y="0"/>
                </a:lnTo>
                <a:close/>
              </a:path>
            </a:pathLst>
          </a:custGeom>
          <a:blipFill>
            <a:blip r:embed="rId3"/>
            <a:stretch>
              <a:fillRect/>
            </a:stretch>
          </a:blipFill>
          <a:ln w="38100" cap="sq">
            <a:solidFill>
              <a:srgbClr val="B7D3EB"/>
            </a:solidFill>
            <a:prstDash val="solid"/>
            <a:miter/>
          </a:ln>
        </p:spPr>
      </p:sp>
      <p:sp>
        <p:nvSpPr>
          <p:cNvPr id="4" name="Freeform 4"/>
          <p:cNvSpPr/>
          <p:nvPr/>
        </p:nvSpPr>
        <p:spPr>
          <a:xfrm>
            <a:off x="196357" y="276911"/>
            <a:ext cx="14030036" cy="4683481"/>
          </a:xfrm>
          <a:custGeom>
            <a:avLst/>
            <a:gdLst/>
            <a:ahLst/>
            <a:cxnLst/>
            <a:rect l="l" t="t" r="r" b="b"/>
            <a:pathLst>
              <a:path w="14030036" h="4683481">
                <a:moveTo>
                  <a:pt x="0" y="0"/>
                </a:moveTo>
                <a:lnTo>
                  <a:pt x="14030036" y="0"/>
                </a:lnTo>
                <a:lnTo>
                  <a:pt x="14030036" y="4683481"/>
                </a:lnTo>
                <a:lnTo>
                  <a:pt x="0" y="4683481"/>
                </a:lnTo>
                <a:lnTo>
                  <a:pt x="0" y="0"/>
                </a:lnTo>
                <a:close/>
              </a:path>
            </a:pathLst>
          </a:custGeom>
          <a:blipFill>
            <a:blip r:embed="rId4"/>
            <a:stretch>
              <a:fillRect/>
            </a:stretch>
          </a:blipFill>
          <a:ln w="19050" cap="sq">
            <a:solidFill>
              <a:srgbClr val="7EACD8"/>
            </a:solidFill>
            <a:prstDash val="solid"/>
            <a:miter/>
          </a:ln>
        </p:spPr>
      </p:sp>
      <p:sp>
        <p:nvSpPr>
          <p:cNvPr id="5" name="TextBox 5"/>
          <p:cNvSpPr txBox="1"/>
          <p:nvPr/>
        </p:nvSpPr>
        <p:spPr>
          <a:xfrm>
            <a:off x="482848" y="6228338"/>
            <a:ext cx="8268246" cy="2252345"/>
          </a:xfrm>
          <a:prstGeom prst="rect">
            <a:avLst/>
          </a:prstGeom>
        </p:spPr>
        <p:txBody>
          <a:bodyPr lIns="0" tIns="0" rIns="0" bIns="0" rtlCol="0" anchor="t">
            <a:spAutoFit/>
          </a:bodyPr>
          <a:lstStyle/>
          <a:p>
            <a:pPr marL="0" lvl="0" indent="0" algn="l">
              <a:lnSpc>
                <a:spcPts val="5980"/>
              </a:lnSpc>
              <a:spcBef>
                <a:spcPct val="0"/>
              </a:spcBef>
            </a:pPr>
            <a:r>
              <a:rPr lang="en-US" sz="5200">
                <a:solidFill>
                  <a:srgbClr val="01204C"/>
                </a:solidFill>
                <a:latin typeface="Montserrat Bold"/>
              </a:rPr>
              <a:t>DOANH THU CỦA NHÀ XUẤT BẢN THEO TỪNG THỂ LOẠI</a:t>
            </a:r>
          </a:p>
        </p:txBody>
      </p:sp>
      <p:sp>
        <p:nvSpPr>
          <p:cNvPr id="6" name="TextBox 6"/>
          <p:cNvSpPr txBox="1"/>
          <p:nvPr/>
        </p:nvSpPr>
        <p:spPr>
          <a:xfrm>
            <a:off x="12916160" y="9427078"/>
            <a:ext cx="5005569" cy="587849"/>
          </a:xfrm>
          <a:prstGeom prst="rect">
            <a:avLst/>
          </a:prstGeom>
        </p:spPr>
        <p:txBody>
          <a:bodyPr lIns="0" tIns="0" rIns="0" bIns="0" rtlCol="0" anchor="t">
            <a:spAutoFit/>
          </a:bodyPr>
          <a:lstStyle/>
          <a:p>
            <a:pPr algn="ctr">
              <a:lnSpc>
                <a:spcPts val="4873"/>
              </a:lnSpc>
            </a:pPr>
            <a:r>
              <a:rPr lang="en-US" sz="3481">
                <a:solidFill>
                  <a:srgbClr val="01204C"/>
                </a:solidFill>
                <a:latin typeface="Montserrat Bold"/>
              </a:rPr>
              <a:t>Tống Khánh Linh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570" y="3536755"/>
            <a:ext cx="2338506" cy="233850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id="4" name="TextBox 4"/>
            <p:cNvSpPr txBox="1"/>
            <p:nvPr/>
          </p:nvSpPr>
          <p:spPr>
            <a:xfrm>
              <a:off x="76200" y="0"/>
              <a:ext cx="660400" cy="736600"/>
            </a:xfrm>
            <a:prstGeom prst="rect">
              <a:avLst/>
            </a:prstGeom>
          </p:spPr>
          <p:txBody>
            <a:bodyPr lIns="52975" tIns="52975" rIns="52975" bIns="52975" rtlCol="0" anchor="ctr"/>
            <a:lstStyle/>
            <a:p>
              <a:pPr algn="ctr">
                <a:lnSpc>
                  <a:spcPts val="3795"/>
                </a:lnSpc>
              </a:pPr>
              <a:endParaRPr/>
            </a:p>
          </p:txBody>
        </p:sp>
      </p:grpSp>
      <p:grpSp>
        <p:nvGrpSpPr>
          <p:cNvPr id="5" name="Group 5"/>
          <p:cNvGrpSpPr/>
          <p:nvPr/>
        </p:nvGrpSpPr>
        <p:grpSpPr>
          <a:xfrm>
            <a:off x="3445701" y="3536755"/>
            <a:ext cx="2338506" cy="2338506"/>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id="7" name="TextBox 7"/>
            <p:cNvSpPr txBox="1"/>
            <p:nvPr/>
          </p:nvSpPr>
          <p:spPr>
            <a:xfrm>
              <a:off x="76200" y="0"/>
              <a:ext cx="660400" cy="736600"/>
            </a:xfrm>
            <a:prstGeom prst="rect">
              <a:avLst/>
            </a:prstGeom>
          </p:spPr>
          <p:txBody>
            <a:bodyPr lIns="52975" tIns="52975" rIns="52975" bIns="52975" rtlCol="0" anchor="ctr"/>
            <a:lstStyle/>
            <a:p>
              <a:pPr algn="ctr">
                <a:lnSpc>
                  <a:spcPts val="3795"/>
                </a:lnSpc>
              </a:pPr>
              <a:endParaRPr/>
            </a:p>
          </p:txBody>
        </p:sp>
      </p:grpSp>
      <p:grpSp>
        <p:nvGrpSpPr>
          <p:cNvPr id="8" name="Group 8"/>
          <p:cNvGrpSpPr/>
          <p:nvPr/>
        </p:nvGrpSpPr>
        <p:grpSpPr>
          <a:xfrm>
            <a:off x="6255185" y="3545599"/>
            <a:ext cx="2338506" cy="2338506"/>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id="10" name="TextBox 10"/>
            <p:cNvSpPr txBox="1"/>
            <p:nvPr/>
          </p:nvSpPr>
          <p:spPr>
            <a:xfrm>
              <a:off x="76200" y="0"/>
              <a:ext cx="660400" cy="736600"/>
            </a:xfrm>
            <a:prstGeom prst="rect">
              <a:avLst/>
            </a:prstGeom>
          </p:spPr>
          <p:txBody>
            <a:bodyPr lIns="52975" tIns="52975" rIns="52975" bIns="52975" rtlCol="0" anchor="ctr"/>
            <a:lstStyle/>
            <a:p>
              <a:pPr algn="ctr">
                <a:lnSpc>
                  <a:spcPts val="3795"/>
                </a:lnSpc>
              </a:pPr>
              <a:endParaRPr/>
            </a:p>
          </p:txBody>
        </p:sp>
      </p:grpSp>
      <p:grpSp>
        <p:nvGrpSpPr>
          <p:cNvPr id="11" name="Group 11"/>
          <p:cNvGrpSpPr/>
          <p:nvPr/>
        </p:nvGrpSpPr>
        <p:grpSpPr>
          <a:xfrm>
            <a:off x="9066435" y="3545599"/>
            <a:ext cx="2338506" cy="233850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id="13" name="TextBox 13"/>
            <p:cNvSpPr txBox="1"/>
            <p:nvPr/>
          </p:nvSpPr>
          <p:spPr>
            <a:xfrm>
              <a:off x="76200" y="0"/>
              <a:ext cx="660400" cy="736600"/>
            </a:xfrm>
            <a:prstGeom prst="rect">
              <a:avLst/>
            </a:prstGeom>
          </p:spPr>
          <p:txBody>
            <a:bodyPr lIns="52975" tIns="52975" rIns="52975" bIns="52975" rtlCol="0" anchor="ctr"/>
            <a:lstStyle/>
            <a:p>
              <a:pPr algn="ctr">
                <a:lnSpc>
                  <a:spcPts val="3795"/>
                </a:lnSpc>
              </a:pPr>
              <a:endParaRPr/>
            </a:p>
          </p:txBody>
        </p:sp>
      </p:grpSp>
      <p:sp>
        <p:nvSpPr>
          <p:cNvPr id="14" name="AutoShape 14"/>
          <p:cNvSpPr/>
          <p:nvPr/>
        </p:nvSpPr>
        <p:spPr>
          <a:xfrm>
            <a:off x="1028700" y="9258300"/>
            <a:ext cx="16230600" cy="0"/>
          </a:xfrm>
          <a:prstGeom prst="line">
            <a:avLst/>
          </a:prstGeom>
          <a:ln w="19050" cap="flat">
            <a:solidFill>
              <a:srgbClr val="000000"/>
            </a:solidFill>
            <a:prstDash val="solid"/>
            <a:headEnd type="none" w="sm" len="sm"/>
            <a:tailEnd type="none" w="sm" len="sm"/>
          </a:ln>
        </p:spPr>
      </p:sp>
      <p:grpSp>
        <p:nvGrpSpPr>
          <p:cNvPr id="15" name="Group 15"/>
          <p:cNvGrpSpPr/>
          <p:nvPr/>
        </p:nvGrpSpPr>
        <p:grpSpPr>
          <a:xfrm>
            <a:off x="12041668" y="3601137"/>
            <a:ext cx="2338506" cy="233850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id="17" name="TextBox 17"/>
            <p:cNvSpPr txBox="1"/>
            <p:nvPr/>
          </p:nvSpPr>
          <p:spPr>
            <a:xfrm>
              <a:off x="76200" y="0"/>
              <a:ext cx="660400" cy="736600"/>
            </a:xfrm>
            <a:prstGeom prst="rect">
              <a:avLst/>
            </a:prstGeom>
          </p:spPr>
          <p:txBody>
            <a:bodyPr lIns="52975" tIns="52975" rIns="52975" bIns="52975" rtlCol="0" anchor="ctr"/>
            <a:lstStyle/>
            <a:p>
              <a:pPr algn="ctr">
                <a:lnSpc>
                  <a:spcPts val="3795"/>
                </a:lnSpc>
              </a:pPr>
              <a:endParaRPr/>
            </a:p>
          </p:txBody>
        </p:sp>
      </p:grpSp>
      <p:sp>
        <p:nvSpPr>
          <p:cNvPr id="18" name="Freeform 18"/>
          <p:cNvSpPr/>
          <p:nvPr/>
        </p:nvSpPr>
        <p:spPr>
          <a:xfrm>
            <a:off x="835198" y="4075571"/>
            <a:ext cx="1263249" cy="1314174"/>
          </a:xfrm>
          <a:custGeom>
            <a:avLst/>
            <a:gdLst/>
            <a:ahLst/>
            <a:cxnLst/>
            <a:rect l="l" t="t" r="r" b="b"/>
            <a:pathLst>
              <a:path w="1263249" h="1314174">
                <a:moveTo>
                  <a:pt x="0" y="0"/>
                </a:moveTo>
                <a:lnTo>
                  <a:pt x="1263249" y="0"/>
                </a:lnTo>
                <a:lnTo>
                  <a:pt x="1263249" y="1314174"/>
                </a:lnTo>
                <a:lnTo>
                  <a:pt x="0" y="1314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15104529" y="3536755"/>
            <a:ext cx="2338506" cy="233850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id="21" name="TextBox 21"/>
            <p:cNvSpPr txBox="1"/>
            <p:nvPr/>
          </p:nvSpPr>
          <p:spPr>
            <a:xfrm>
              <a:off x="76200" y="0"/>
              <a:ext cx="660400" cy="736600"/>
            </a:xfrm>
            <a:prstGeom prst="rect">
              <a:avLst/>
            </a:prstGeom>
          </p:spPr>
          <p:txBody>
            <a:bodyPr lIns="52975" tIns="52975" rIns="52975" bIns="52975" rtlCol="0" anchor="ctr"/>
            <a:lstStyle/>
            <a:p>
              <a:pPr algn="ctr">
                <a:lnSpc>
                  <a:spcPts val="3795"/>
                </a:lnSpc>
              </a:pPr>
              <a:endParaRPr/>
            </a:p>
          </p:txBody>
        </p:sp>
      </p:grpSp>
      <p:sp>
        <p:nvSpPr>
          <p:cNvPr id="22" name="Freeform 22"/>
          <p:cNvSpPr/>
          <p:nvPr/>
        </p:nvSpPr>
        <p:spPr>
          <a:xfrm>
            <a:off x="3780023" y="4142548"/>
            <a:ext cx="1795430" cy="1000952"/>
          </a:xfrm>
          <a:custGeom>
            <a:avLst/>
            <a:gdLst/>
            <a:ahLst/>
            <a:cxnLst/>
            <a:rect l="l" t="t" r="r" b="b"/>
            <a:pathLst>
              <a:path w="1795430" h="1000952">
                <a:moveTo>
                  <a:pt x="0" y="0"/>
                </a:moveTo>
                <a:lnTo>
                  <a:pt x="1795430" y="0"/>
                </a:lnTo>
                <a:lnTo>
                  <a:pt x="1795430" y="1000952"/>
                </a:lnTo>
                <a:lnTo>
                  <a:pt x="0" y="10009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6677041" y="3915213"/>
            <a:ext cx="1496561" cy="1710355"/>
          </a:xfrm>
          <a:custGeom>
            <a:avLst/>
            <a:gdLst/>
            <a:ahLst/>
            <a:cxnLst/>
            <a:rect l="l" t="t" r="r" b="b"/>
            <a:pathLst>
              <a:path w="1496561" h="1710355">
                <a:moveTo>
                  <a:pt x="0" y="0"/>
                </a:moveTo>
                <a:lnTo>
                  <a:pt x="1496561" y="0"/>
                </a:lnTo>
                <a:lnTo>
                  <a:pt x="1496561" y="1710355"/>
                </a:lnTo>
                <a:lnTo>
                  <a:pt x="0" y="17103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2497804" y="3858062"/>
            <a:ext cx="1426234" cy="1584705"/>
          </a:xfrm>
          <a:custGeom>
            <a:avLst/>
            <a:gdLst/>
            <a:ahLst/>
            <a:cxnLst/>
            <a:rect l="l" t="t" r="r" b="b"/>
            <a:pathLst>
              <a:path w="1426234" h="1584705">
                <a:moveTo>
                  <a:pt x="0" y="0"/>
                </a:moveTo>
                <a:lnTo>
                  <a:pt x="1426234" y="0"/>
                </a:lnTo>
                <a:lnTo>
                  <a:pt x="1426234" y="1584704"/>
                </a:lnTo>
                <a:lnTo>
                  <a:pt x="0" y="15847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5449683" y="4075571"/>
            <a:ext cx="1648200" cy="1260873"/>
          </a:xfrm>
          <a:custGeom>
            <a:avLst/>
            <a:gdLst/>
            <a:ahLst/>
            <a:cxnLst/>
            <a:rect l="l" t="t" r="r" b="b"/>
            <a:pathLst>
              <a:path w="1648200" h="1260873">
                <a:moveTo>
                  <a:pt x="0" y="0"/>
                </a:moveTo>
                <a:lnTo>
                  <a:pt x="1648200" y="0"/>
                </a:lnTo>
                <a:lnTo>
                  <a:pt x="1648200" y="1260874"/>
                </a:lnTo>
                <a:lnTo>
                  <a:pt x="0" y="12608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Freeform 26"/>
          <p:cNvSpPr/>
          <p:nvPr/>
        </p:nvSpPr>
        <p:spPr>
          <a:xfrm>
            <a:off x="9403316" y="4204337"/>
            <a:ext cx="1734427" cy="1132108"/>
          </a:xfrm>
          <a:custGeom>
            <a:avLst/>
            <a:gdLst/>
            <a:ahLst/>
            <a:cxnLst/>
            <a:rect l="l" t="t" r="r" b="b"/>
            <a:pathLst>
              <a:path w="1734427" h="1132108">
                <a:moveTo>
                  <a:pt x="0" y="0"/>
                </a:moveTo>
                <a:lnTo>
                  <a:pt x="1734428" y="0"/>
                </a:lnTo>
                <a:lnTo>
                  <a:pt x="1734428" y="1132108"/>
                </a:lnTo>
                <a:lnTo>
                  <a:pt x="0" y="113210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7" name="AutoShape 27"/>
          <p:cNvSpPr/>
          <p:nvPr/>
        </p:nvSpPr>
        <p:spPr>
          <a:xfrm>
            <a:off x="1835414" y="9074434"/>
            <a:ext cx="15135804" cy="0"/>
          </a:xfrm>
          <a:prstGeom prst="line">
            <a:avLst/>
          </a:prstGeom>
          <a:ln w="38100" cap="flat">
            <a:solidFill>
              <a:srgbClr val="000000"/>
            </a:solidFill>
            <a:prstDash val="sysDot"/>
            <a:headEnd type="none" w="sm" len="sm"/>
            <a:tailEnd type="none" w="sm" len="sm"/>
          </a:ln>
        </p:spPr>
      </p:sp>
      <p:sp>
        <p:nvSpPr>
          <p:cNvPr id="28" name="Freeform 28"/>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9" name="Freeform 29"/>
          <p:cNvSpPr/>
          <p:nvPr/>
        </p:nvSpPr>
        <p:spPr>
          <a:xfrm>
            <a:off x="-55375" y="-95496"/>
            <a:ext cx="5309419" cy="4114800"/>
          </a:xfrm>
          <a:custGeom>
            <a:avLst/>
            <a:gdLst/>
            <a:ahLst/>
            <a:cxnLst/>
            <a:rect l="l" t="t" r="r" b="b"/>
            <a:pathLst>
              <a:path w="5309419" h="4114800">
                <a:moveTo>
                  <a:pt x="0" y="0"/>
                </a:moveTo>
                <a:lnTo>
                  <a:pt x="5309420" y="0"/>
                </a:lnTo>
                <a:lnTo>
                  <a:pt x="530942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0" name="TextBox 30"/>
          <p:cNvSpPr txBox="1"/>
          <p:nvPr/>
        </p:nvSpPr>
        <p:spPr>
          <a:xfrm>
            <a:off x="0" y="6568436"/>
            <a:ext cx="3029977" cy="1232535"/>
          </a:xfrm>
          <a:prstGeom prst="rect">
            <a:avLst/>
          </a:prstGeom>
        </p:spPr>
        <p:txBody>
          <a:bodyPr lIns="0" tIns="0" rIns="0" bIns="0" rtlCol="0" anchor="t">
            <a:spAutoFit/>
          </a:bodyPr>
          <a:lstStyle/>
          <a:p>
            <a:pPr algn="ctr">
              <a:lnSpc>
                <a:spcPts val="4875"/>
              </a:lnSpc>
            </a:pPr>
            <a:r>
              <a:rPr lang="en-US" sz="3900">
                <a:solidFill>
                  <a:srgbClr val="000000"/>
                </a:solidFill>
                <a:latin typeface="Montserrat Medium"/>
              </a:rPr>
              <a:t>GIỚI THIỆU DATA</a:t>
            </a:r>
          </a:p>
        </p:txBody>
      </p:sp>
      <p:sp>
        <p:nvSpPr>
          <p:cNvPr id="31" name="TextBox 31"/>
          <p:cNvSpPr txBox="1"/>
          <p:nvPr/>
        </p:nvSpPr>
        <p:spPr>
          <a:xfrm>
            <a:off x="2762100" y="6559592"/>
            <a:ext cx="3831276" cy="613410"/>
          </a:xfrm>
          <a:prstGeom prst="rect">
            <a:avLst/>
          </a:prstGeom>
        </p:spPr>
        <p:txBody>
          <a:bodyPr lIns="0" tIns="0" rIns="0" bIns="0" rtlCol="0" anchor="t">
            <a:spAutoFit/>
          </a:bodyPr>
          <a:lstStyle/>
          <a:p>
            <a:pPr algn="ctr">
              <a:lnSpc>
                <a:spcPts val="4875"/>
              </a:lnSpc>
            </a:pPr>
            <a:r>
              <a:rPr lang="en-US" sz="3900">
                <a:solidFill>
                  <a:srgbClr val="000000"/>
                </a:solidFill>
                <a:latin typeface="Montserrat Medium"/>
              </a:rPr>
              <a:t>ETL</a:t>
            </a:r>
          </a:p>
        </p:txBody>
      </p:sp>
      <p:sp>
        <p:nvSpPr>
          <p:cNvPr id="32" name="TextBox 32"/>
          <p:cNvSpPr txBox="1"/>
          <p:nvPr/>
        </p:nvSpPr>
        <p:spPr>
          <a:xfrm>
            <a:off x="5849116" y="6568436"/>
            <a:ext cx="3150644" cy="613410"/>
          </a:xfrm>
          <a:prstGeom prst="rect">
            <a:avLst/>
          </a:prstGeom>
        </p:spPr>
        <p:txBody>
          <a:bodyPr lIns="0" tIns="0" rIns="0" bIns="0" rtlCol="0" anchor="t">
            <a:spAutoFit/>
          </a:bodyPr>
          <a:lstStyle/>
          <a:p>
            <a:pPr algn="ctr">
              <a:lnSpc>
                <a:spcPts val="4875"/>
              </a:lnSpc>
            </a:pPr>
            <a:r>
              <a:rPr lang="en-US" sz="3900">
                <a:solidFill>
                  <a:srgbClr val="000000"/>
                </a:solidFill>
                <a:latin typeface="Montserrat Medium"/>
              </a:rPr>
              <a:t>OLAP</a:t>
            </a:r>
          </a:p>
        </p:txBody>
      </p:sp>
      <p:sp>
        <p:nvSpPr>
          <p:cNvPr id="33" name="TextBox 33"/>
          <p:cNvSpPr txBox="1"/>
          <p:nvPr/>
        </p:nvSpPr>
        <p:spPr>
          <a:xfrm>
            <a:off x="8896942" y="6559592"/>
            <a:ext cx="3150644" cy="613410"/>
          </a:xfrm>
          <a:prstGeom prst="rect">
            <a:avLst/>
          </a:prstGeom>
        </p:spPr>
        <p:txBody>
          <a:bodyPr lIns="0" tIns="0" rIns="0" bIns="0" rtlCol="0" anchor="t">
            <a:spAutoFit/>
          </a:bodyPr>
          <a:lstStyle/>
          <a:p>
            <a:pPr algn="ctr">
              <a:lnSpc>
                <a:spcPts val="4875"/>
              </a:lnSpc>
            </a:pPr>
            <a:r>
              <a:rPr lang="en-US" sz="3900">
                <a:solidFill>
                  <a:srgbClr val="000000"/>
                </a:solidFill>
                <a:latin typeface="Montserrat Medium"/>
              </a:rPr>
              <a:t>PIVOT</a:t>
            </a:r>
          </a:p>
        </p:txBody>
      </p:sp>
      <p:sp>
        <p:nvSpPr>
          <p:cNvPr id="34" name="TextBox 34"/>
          <p:cNvSpPr txBox="1"/>
          <p:nvPr/>
        </p:nvSpPr>
        <p:spPr>
          <a:xfrm>
            <a:off x="3029977" y="975800"/>
            <a:ext cx="13243806" cy="1065530"/>
          </a:xfrm>
          <a:prstGeom prst="rect">
            <a:avLst/>
          </a:prstGeom>
        </p:spPr>
        <p:txBody>
          <a:bodyPr lIns="0" tIns="0" rIns="0" bIns="0" rtlCol="0" anchor="t">
            <a:spAutoFit/>
          </a:bodyPr>
          <a:lstStyle/>
          <a:p>
            <a:pPr>
              <a:lnSpc>
                <a:spcPts val="8394"/>
              </a:lnSpc>
            </a:pPr>
            <a:r>
              <a:rPr lang="en-US" sz="7299">
                <a:solidFill>
                  <a:srgbClr val="000000"/>
                </a:solidFill>
                <a:latin typeface="Montserrat Bold"/>
              </a:rPr>
              <a:t>NỘI DUNG THUYẾT TRÌNH</a:t>
            </a:r>
          </a:p>
        </p:txBody>
      </p:sp>
      <p:sp>
        <p:nvSpPr>
          <p:cNvPr id="35" name="TextBox 35"/>
          <p:cNvSpPr txBox="1"/>
          <p:nvPr/>
        </p:nvSpPr>
        <p:spPr>
          <a:xfrm>
            <a:off x="11404942" y="6559592"/>
            <a:ext cx="3150644" cy="613410"/>
          </a:xfrm>
          <a:prstGeom prst="rect">
            <a:avLst/>
          </a:prstGeom>
        </p:spPr>
        <p:txBody>
          <a:bodyPr lIns="0" tIns="0" rIns="0" bIns="0" rtlCol="0" anchor="t">
            <a:spAutoFit/>
          </a:bodyPr>
          <a:lstStyle/>
          <a:p>
            <a:pPr algn="ctr">
              <a:lnSpc>
                <a:spcPts val="4875"/>
              </a:lnSpc>
            </a:pPr>
            <a:r>
              <a:rPr lang="en-US" sz="3900">
                <a:solidFill>
                  <a:srgbClr val="000000"/>
                </a:solidFill>
                <a:latin typeface="Montserrat Medium"/>
              </a:rPr>
              <a:t>MDX</a:t>
            </a:r>
          </a:p>
        </p:txBody>
      </p:sp>
      <p:sp>
        <p:nvSpPr>
          <p:cNvPr id="36" name="TextBox 36"/>
          <p:cNvSpPr txBox="1"/>
          <p:nvPr/>
        </p:nvSpPr>
        <p:spPr>
          <a:xfrm>
            <a:off x="14698461" y="6559592"/>
            <a:ext cx="3589539" cy="613410"/>
          </a:xfrm>
          <a:prstGeom prst="rect">
            <a:avLst/>
          </a:prstGeom>
        </p:spPr>
        <p:txBody>
          <a:bodyPr lIns="0" tIns="0" rIns="0" bIns="0" rtlCol="0" anchor="t">
            <a:spAutoFit/>
          </a:bodyPr>
          <a:lstStyle/>
          <a:p>
            <a:pPr algn="ctr">
              <a:lnSpc>
                <a:spcPts val="4875"/>
              </a:lnSpc>
            </a:pPr>
            <a:r>
              <a:rPr lang="en-US" sz="3900">
                <a:solidFill>
                  <a:srgbClr val="000000"/>
                </a:solidFill>
                <a:latin typeface="Montserrat Medium"/>
              </a:rPr>
              <a:t>DASHBOARD</a:t>
            </a:r>
          </a:p>
        </p:txBody>
      </p:sp>
      <p:sp>
        <p:nvSpPr>
          <p:cNvPr id="37" name="TextBox 37"/>
          <p:cNvSpPr txBox="1"/>
          <p:nvPr/>
        </p:nvSpPr>
        <p:spPr>
          <a:xfrm>
            <a:off x="2465547" y="8873036"/>
            <a:ext cx="410911" cy="336121"/>
          </a:xfrm>
          <a:prstGeom prst="rect">
            <a:avLst/>
          </a:prstGeom>
        </p:spPr>
        <p:txBody>
          <a:bodyPr lIns="0" tIns="0" rIns="0" bIns="0" rtlCol="0" anchor="t">
            <a:spAutoFit/>
          </a:bodyPr>
          <a:lstStyle/>
          <a:p>
            <a:pPr algn="ctr">
              <a:lnSpc>
                <a:spcPts val="2540"/>
              </a:lnSpc>
            </a:pPr>
            <a:r>
              <a:rPr lang="en-US" sz="2065">
                <a:solidFill>
                  <a:srgbClr val="FFFFFF"/>
                </a:solidFill>
                <a:latin typeface="Poppins Semi-Bold"/>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3874" y="1704079"/>
            <a:ext cx="10972800" cy="1683168"/>
          </a:xfrm>
          <a:custGeom>
            <a:avLst/>
            <a:gdLst/>
            <a:ahLst/>
            <a:cxnLst/>
            <a:rect l="l" t="t" r="r" b="b"/>
            <a:pathLst>
              <a:path w="10972800" h="1683168">
                <a:moveTo>
                  <a:pt x="0" y="0"/>
                </a:moveTo>
                <a:lnTo>
                  <a:pt x="10972800" y="0"/>
                </a:lnTo>
                <a:lnTo>
                  <a:pt x="10972800" y="1683168"/>
                </a:lnTo>
                <a:lnTo>
                  <a:pt x="0" y="1683168"/>
                </a:lnTo>
                <a:lnTo>
                  <a:pt x="0" y="0"/>
                </a:lnTo>
                <a:close/>
              </a:path>
            </a:pathLst>
          </a:custGeom>
          <a:blipFill>
            <a:blip r:embed="rId2"/>
            <a:stretch>
              <a:fillRect b="-201742"/>
            </a:stretch>
          </a:blipFill>
        </p:spPr>
      </p:sp>
      <p:sp>
        <p:nvSpPr>
          <p:cNvPr id="3" name="Freeform 3"/>
          <p:cNvSpPr/>
          <p:nvPr/>
        </p:nvSpPr>
        <p:spPr>
          <a:xfrm>
            <a:off x="8165992" y="2841029"/>
            <a:ext cx="9496590" cy="2307216"/>
          </a:xfrm>
          <a:custGeom>
            <a:avLst/>
            <a:gdLst/>
            <a:ahLst/>
            <a:cxnLst/>
            <a:rect l="l" t="t" r="r" b="b"/>
            <a:pathLst>
              <a:path w="9496590" h="2307216">
                <a:moveTo>
                  <a:pt x="0" y="0"/>
                </a:moveTo>
                <a:lnTo>
                  <a:pt x="9496589" y="0"/>
                </a:lnTo>
                <a:lnTo>
                  <a:pt x="9496589" y="2307216"/>
                </a:lnTo>
                <a:lnTo>
                  <a:pt x="0" y="2307216"/>
                </a:lnTo>
                <a:lnTo>
                  <a:pt x="0" y="0"/>
                </a:lnTo>
                <a:close/>
              </a:path>
            </a:pathLst>
          </a:custGeom>
          <a:blipFill>
            <a:blip r:embed="rId3"/>
            <a:stretch>
              <a:fillRect l="-12630" t="-11648" b="-98533"/>
            </a:stretch>
          </a:blipFill>
        </p:spPr>
      </p:sp>
      <p:sp>
        <p:nvSpPr>
          <p:cNvPr id="4" name="Freeform 4"/>
          <p:cNvSpPr/>
          <p:nvPr/>
        </p:nvSpPr>
        <p:spPr>
          <a:xfrm>
            <a:off x="10287000" y="5175526"/>
            <a:ext cx="4543488" cy="3241629"/>
          </a:xfrm>
          <a:custGeom>
            <a:avLst/>
            <a:gdLst/>
            <a:ahLst/>
            <a:cxnLst/>
            <a:rect l="l" t="t" r="r" b="b"/>
            <a:pathLst>
              <a:path w="4543488" h="3241629">
                <a:moveTo>
                  <a:pt x="0" y="0"/>
                </a:moveTo>
                <a:lnTo>
                  <a:pt x="4543488" y="0"/>
                </a:lnTo>
                <a:lnTo>
                  <a:pt x="4543488" y="3241629"/>
                </a:lnTo>
                <a:lnTo>
                  <a:pt x="0" y="3241629"/>
                </a:lnTo>
                <a:lnTo>
                  <a:pt x="0" y="0"/>
                </a:lnTo>
                <a:close/>
              </a:path>
            </a:pathLst>
          </a:custGeom>
          <a:blipFill>
            <a:blip r:embed="rId4"/>
            <a:stretch>
              <a:fillRect/>
            </a:stretch>
          </a:blipFill>
          <a:ln w="28575" cap="sq">
            <a:solidFill>
              <a:srgbClr val="C7CACE"/>
            </a:solidFill>
            <a:prstDash val="solid"/>
            <a:miter/>
          </a:ln>
        </p:spPr>
        <p:txBody>
          <a:bodyPr/>
          <a:lstStyle/>
          <a:p>
            <a:endParaRPr lang="en-US" dirty="0"/>
          </a:p>
        </p:txBody>
      </p:sp>
      <p:sp>
        <p:nvSpPr>
          <p:cNvPr id="5" name="Freeform 5"/>
          <p:cNvSpPr/>
          <p:nvPr/>
        </p:nvSpPr>
        <p:spPr>
          <a:xfrm>
            <a:off x="654601" y="3651466"/>
            <a:ext cx="6265980" cy="5017325"/>
          </a:xfrm>
          <a:custGeom>
            <a:avLst/>
            <a:gdLst/>
            <a:ahLst/>
            <a:cxnLst/>
            <a:rect l="l" t="t" r="r" b="b"/>
            <a:pathLst>
              <a:path w="6265980" h="5017325">
                <a:moveTo>
                  <a:pt x="0" y="0"/>
                </a:moveTo>
                <a:lnTo>
                  <a:pt x="6265980" y="0"/>
                </a:lnTo>
                <a:lnTo>
                  <a:pt x="6265980" y="5017325"/>
                </a:lnTo>
                <a:lnTo>
                  <a:pt x="0" y="5017325"/>
                </a:lnTo>
                <a:lnTo>
                  <a:pt x="0" y="0"/>
                </a:lnTo>
                <a:close/>
              </a:path>
            </a:pathLst>
          </a:custGeom>
          <a:blipFill>
            <a:blip r:embed="rId5"/>
            <a:stretch>
              <a:fillRect/>
            </a:stretch>
          </a:blipFill>
          <a:ln w="38100" cap="sq">
            <a:solidFill>
              <a:srgbClr val="C7CACE"/>
            </a:solidFill>
            <a:prstDash val="solid"/>
            <a:miter/>
          </a:ln>
        </p:spPr>
      </p:sp>
      <p:sp>
        <p:nvSpPr>
          <p:cNvPr id="6" name="TextBox 6"/>
          <p:cNvSpPr txBox="1"/>
          <p:nvPr/>
        </p:nvSpPr>
        <p:spPr>
          <a:xfrm>
            <a:off x="654601" y="153714"/>
            <a:ext cx="2364207" cy="1132205"/>
          </a:xfrm>
          <a:prstGeom prst="rect">
            <a:avLst/>
          </a:prstGeom>
        </p:spPr>
        <p:txBody>
          <a:bodyPr lIns="0" tIns="0" rIns="0" bIns="0" rtlCol="0" anchor="t">
            <a:spAutoFit/>
          </a:bodyPr>
          <a:lstStyle/>
          <a:p>
            <a:pPr>
              <a:lnSpc>
                <a:spcPts val="8394"/>
              </a:lnSpc>
            </a:pPr>
            <a:r>
              <a:rPr lang="en-US" sz="7299">
                <a:solidFill>
                  <a:srgbClr val="FFFFFF"/>
                </a:solidFill>
                <a:latin typeface="Poppins Bold"/>
              </a:rPr>
              <a:t>MDX</a:t>
            </a:r>
          </a:p>
        </p:txBody>
      </p:sp>
      <p:sp>
        <p:nvSpPr>
          <p:cNvPr id="7" name="TextBox 7"/>
          <p:cNvSpPr txBox="1"/>
          <p:nvPr/>
        </p:nvSpPr>
        <p:spPr>
          <a:xfrm>
            <a:off x="13612740" y="9456970"/>
            <a:ext cx="4851330" cy="571524"/>
          </a:xfrm>
          <a:prstGeom prst="rect">
            <a:avLst/>
          </a:prstGeom>
        </p:spPr>
        <p:txBody>
          <a:bodyPr lIns="0" tIns="0" rIns="0" bIns="0" rtlCol="0" anchor="t">
            <a:spAutoFit/>
          </a:bodyPr>
          <a:lstStyle/>
          <a:p>
            <a:pPr algn="ctr">
              <a:lnSpc>
                <a:spcPts val="4723"/>
              </a:lnSpc>
            </a:pPr>
            <a:r>
              <a:rPr lang="en-US" sz="3374">
                <a:solidFill>
                  <a:srgbClr val="043459"/>
                </a:solidFill>
                <a:latin typeface="Montserrat Bold"/>
              </a:rPr>
              <a:t>Huỳnh Thị Anh</a:t>
            </a:r>
          </a:p>
        </p:txBody>
      </p:sp>
      <p:grpSp>
        <p:nvGrpSpPr>
          <p:cNvPr id="8" name="Group 8"/>
          <p:cNvGrpSpPr/>
          <p:nvPr/>
        </p:nvGrpSpPr>
        <p:grpSpPr>
          <a:xfrm>
            <a:off x="-1737703" y="0"/>
            <a:ext cx="5930191" cy="1160180"/>
            <a:chOff x="0" y="0"/>
            <a:chExt cx="1806550" cy="353433"/>
          </a:xfrm>
        </p:grpSpPr>
        <p:sp>
          <p:nvSpPr>
            <p:cNvPr id="9" name="Freeform 9"/>
            <p:cNvSpPr/>
            <p:nvPr/>
          </p:nvSpPr>
          <p:spPr>
            <a:xfrm>
              <a:off x="0" y="0"/>
              <a:ext cx="1806550" cy="353433"/>
            </a:xfrm>
            <a:custGeom>
              <a:avLst/>
              <a:gdLst/>
              <a:ahLst/>
              <a:cxnLst/>
              <a:rect l="l" t="t" r="r" b="b"/>
              <a:pathLst>
                <a:path w="1806550" h="353433">
                  <a:moveTo>
                    <a:pt x="203200" y="0"/>
                  </a:moveTo>
                  <a:lnTo>
                    <a:pt x="1806550" y="0"/>
                  </a:lnTo>
                  <a:lnTo>
                    <a:pt x="1603350" y="353433"/>
                  </a:lnTo>
                  <a:lnTo>
                    <a:pt x="0" y="353433"/>
                  </a:lnTo>
                  <a:lnTo>
                    <a:pt x="203200" y="0"/>
                  </a:lnTo>
                  <a:close/>
                </a:path>
              </a:pathLst>
            </a:custGeom>
            <a:solidFill>
              <a:srgbClr val="043459"/>
            </a:solidFill>
          </p:spPr>
        </p:sp>
        <p:sp>
          <p:nvSpPr>
            <p:cNvPr id="10" name="TextBox 10"/>
            <p:cNvSpPr txBox="1"/>
            <p:nvPr/>
          </p:nvSpPr>
          <p:spPr>
            <a:xfrm>
              <a:off x="101600" y="0"/>
              <a:ext cx="1603350" cy="353433"/>
            </a:xfrm>
            <a:prstGeom prst="rect">
              <a:avLst/>
            </a:prstGeom>
          </p:spPr>
          <p:txBody>
            <a:bodyPr lIns="50800" tIns="50800" rIns="50800" bIns="50800" rtlCol="0" anchor="ctr"/>
            <a:lstStyle/>
            <a:p>
              <a:pPr algn="ctr">
                <a:lnSpc>
                  <a:spcPts val="139"/>
                </a:lnSpc>
              </a:pPr>
              <a:endParaRPr/>
            </a:p>
          </p:txBody>
        </p:sp>
      </p:grpSp>
      <p:sp>
        <p:nvSpPr>
          <p:cNvPr id="11" name="TextBox 11"/>
          <p:cNvSpPr txBox="1"/>
          <p:nvPr/>
        </p:nvSpPr>
        <p:spPr>
          <a:xfrm>
            <a:off x="1028700" y="210864"/>
            <a:ext cx="3412795" cy="885825"/>
          </a:xfrm>
          <a:prstGeom prst="rect">
            <a:avLst/>
          </a:prstGeom>
        </p:spPr>
        <p:txBody>
          <a:bodyPr lIns="0" tIns="0" rIns="0" bIns="0" rtlCol="0" anchor="t">
            <a:spAutoFit/>
          </a:bodyPr>
          <a:lstStyle/>
          <a:p>
            <a:pPr>
              <a:lnSpc>
                <a:spcPts val="6900"/>
              </a:lnSpc>
            </a:pPr>
            <a:r>
              <a:rPr lang="en-US" sz="6000" dirty="0">
                <a:solidFill>
                  <a:srgbClr val="FFFFFF"/>
                </a:solidFill>
                <a:latin typeface="Montserrat Bold"/>
              </a:rPr>
              <a:t>MDX</a:t>
            </a:r>
          </a:p>
        </p:txBody>
      </p:sp>
      <p:sp>
        <p:nvSpPr>
          <p:cNvPr id="12" name="Freeform 12"/>
          <p:cNvSpPr/>
          <p:nvPr/>
        </p:nvSpPr>
        <p:spPr>
          <a:xfrm>
            <a:off x="16573396"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3849314"/>
            <a:ext cx="4022330" cy="5197806"/>
          </a:xfrm>
          <a:custGeom>
            <a:avLst/>
            <a:gdLst/>
            <a:ahLst/>
            <a:cxnLst/>
            <a:rect l="l" t="t" r="r" b="b"/>
            <a:pathLst>
              <a:path w="4022330" h="5197806">
                <a:moveTo>
                  <a:pt x="0" y="0"/>
                </a:moveTo>
                <a:lnTo>
                  <a:pt x="4022330" y="0"/>
                </a:lnTo>
                <a:lnTo>
                  <a:pt x="4022330" y="5197806"/>
                </a:lnTo>
                <a:lnTo>
                  <a:pt x="0" y="5197806"/>
                </a:lnTo>
                <a:lnTo>
                  <a:pt x="0" y="0"/>
                </a:lnTo>
                <a:close/>
              </a:path>
            </a:pathLst>
          </a:custGeom>
          <a:blipFill>
            <a:blip r:embed="rId2"/>
            <a:stretch>
              <a:fillRect/>
            </a:stretch>
          </a:blipFill>
          <a:ln w="38100" cap="sq">
            <a:solidFill>
              <a:srgbClr val="DEDFDF"/>
            </a:solidFill>
            <a:prstDash val="solid"/>
            <a:miter/>
          </a:ln>
        </p:spPr>
      </p:sp>
      <p:sp>
        <p:nvSpPr>
          <p:cNvPr id="3" name="Freeform 3"/>
          <p:cNvSpPr/>
          <p:nvPr/>
        </p:nvSpPr>
        <p:spPr>
          <a:xfrm>
            <a:off x="1028700" y="1650378"/>
            <a:ext cx="8133790" cy="2221111"/>
          </a:xfrm>
          <a:custGeom>
            <a:avLst/>
            <a:gdLst/>
            <a:ahLst/>
            <a:cxnLst/>
            <a:rect l="l" t="t" r="r" b="b"/>
            <a:pathLst>
              <a:path w="8133790" h="2221111">
                <a:moveTo>
                  <a:pt x="0" y="0"/>
                </a:moveTo>
                <a:lnTo>
                  <a:pt x="8133790" y="0"/>
                </a:lnTo>
                <a:lnTo>
                  <a:pt x="8133790" y="2221110"/>
                </a:lnTo>
                <a:lnTo>
                  <a:pt x="0" y="2221110"/>
                </a:lnTo>
                <a:lnTo>
                  <a:pt x="0" y="0"/>
                </a:lnTo>
                <a:close/>
              </a:path>
            </a:pathLst>
          </a:custGeom>
          <a:blipFill>
            <a:blip r:embed="rId3"/>
            <a:stretch>
              <a:fillRect/>
            </a:stretch>
          </a:blipFill>
          <a:ln cap="sq">
            <a:noFill/>
            <a:prstDash val="solid"/>
            <a:miter/>
          </a:ln>
        </p:spPr>
      </p:sp>
      <p:sp>
        <p:nvSpPr>
          <p:cNvPr id="4" name="Freeform 4"/>
          <p:cNvSpPr/>
          <p:nvPr/>
        </p:nvSpPr>
        <p:spPr>
          <a:xfrm>
            <a:off x="5477025" y="4202050"/>
            <a:ext cx="12134238" cy="2009733"/>
          </a:xfrm>
          <a:custGeom>
            <a:avLst/>
            <a:gdLst/>
            <a:ahLst/>
            <a:cxnLst/>
            <a:rect l="l" t="t" r="r" b="b"/>
            <a:pathLst>
              <a:path w="12134238" h="2009733">
                <a:moveTo>
                  <a:pt x="0" y="0"/>
                </a:moveTo>
                <a:lnTo>
                  <a:pt x="12134239" y="0"/>
                </a:lnTo>
                <a:lnTo>
                  <a:pt x="12134239" y="2009734"/>
                </a:lnTo>
                <a:lnTo>
                  <a:pt x="0" y="2009734"/>
                </a:lnTo>
                <a:lnTo>
                  <a:pt x="0" y="0"/>
                </a:lnTo>
                <a:close/>
              </a:path>
            </a:pathLst>
          </a:custGeom>
          <a:blipFill>
            <a:blip r:embed="rId4"/>
            <a:stretch>
              <a:fillRect/>
            </a:stretch>
          </a:blipFill>
          <a:ln cap="sq">
            <a:noFill/>
            <a:prstDash val="solid"/>
            <a:miter/>
          </a:ln>
        </p:spPr>
      </p:sp>
      <p:sp>
        <p:nvSpPr>
          <p:cNvPr id="5" name="Freeform 5"/>
          <p:cNvSpPr/>
          <p:nvPr/>
        </p:nvSpPr>
        <p:spPr>
          <a:xfrm>
            <a:off x="9144000" y="6448217"/>
            <a:ext cx="7243771" cy="2810083"/>
          </a:xfrm>
          <a:custGeom>
            <a:avLst/>
            <a:gdLst/>
            <a:ahLst/>
            <a:cxnLst/>
            <a:rect l="l" t="t" r="r" b="b"/>
            <a:pathLst>
              <a:path w="7243771" h="2810083">
                <a:moveTo>
                  <a:pt x="0" y="0"/>
                </a:moveTo>
                <a:lnTo>
                  <a:pt x="7243771" y="0"/>
                </a:lnTo>
                <a:lnTo>
                  <a:pt x="7243771" y="2810083"/>
                </a:lnTo>
                <a:lnTo>
                  <a:pt x="0" y="2810083"/>
                </a:lnTo>
                <a:lnTo>
                  <a:pt x="0" y="0"/>
                </a:lnTo>
                <a:close/>
              </a:path>
            </a:pathLst>
          </a:custGeom>
          <a:blipFill>
            <a:blip r:embed="rId5"/>
            <a:stretch>
              <a:fillRect/>
            </a:stretch>
          </a:blipFill>
          <a:ln w="38100" cap="sq">
            <a:solidFill>
              <a:srgbClr val="DEDFDF"/>
            </a:solidFill>
            <a:prstDash val="solid"/>
            <a:miter/>
          </a:ln>
        </p:spPr>
      </p:sp>
      <p:sp>
        <p:nvSpPr>
          <p:cNvPr id="6" name="Freeform 6"/>
          <p:cNvSpPr/>
          <p:nvPr/>
        </p:nvSpPr>
        <p:spPr>
          <a:xfrm>
            <a:off x="16536301" y="397598"/>
            <a:ext cx="1324859" cy="1428770"/>
          </a:xfrm>
          <a:custGeom>
            <a:avLst/>
            <a:gdLst/>
            <a:ahLst/>
            <a:cxnLst/>
            <a:rect l="l" t="t" r="r" b="b"/>
            <a:pathLst>
              <a:path w="1324859" h="1428770">
                <a:moveTo>
                  <a:pt x="0" y="0"/>
                </a:moveTo>
                <a:lnTo>
                  <a:pt x="1324860" y="0"/>
                </a:lnTo>
                <a:lnTo>
                  <a:pt x="1324860" y="1428769"/>
                </a:lnTo>
                <a:lnTo>
                  <a:pt x="0" y="14287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3612740" y="9456970"/>
            <a:ext cx="4851330" cy="571524"/>
          </a:xfrm>
          <a:prstGeom prst="rect">
            <a:avLst/>
          </a:prstGeom>
        </p:spPr>
        <p:txBody>
          <a:bodyPr lIns="0" tIns="0" rIns="0" bIns="0" rtlCol="0" anchor="t">
            <a:spAutoFit/>
          </a:bodyPr>
          <a:lstStyle/>
          <a:p>
            <a:pPr algn="ctr">
              <a:lnSpc>
                <a:spcPts val="4723"/>
              </a:lnSpc>
            </a:pPr>
            <a:r>
              <a:rPr lang="en-US" sz="3374">
                <a:solidFill>
                  <a:srgbClr val="043459"/>
                </a:solidFill>
                <a:latin typeface="Montserrat Bold"/>
              </a:rPr>
              <a:t>Huỳnh Thị Anh</a:t>
            </a:r>
          </a:p>
        </p:txBody>
      </p:sp>
      <p:sp>
        <p:nvSpPr>
          <p:cNvPr id="8" name="Freeform 8"/>
          <p:cNvSpPr/>
          <p:nvPr/>
        </p:nvSpPr>
        <p:spPr>
          <a:xfrm>
            <a:off x="0" y="8076"/>
            <a:ext cx="3685967" cy="2856624"/>
          </a:xfrm>
          <a:custGeom>
            <a:avLst/>
            <a:gdLst/>
            <a:ahLst/>
            <a:cxnLst/>
            <a:rect l="l" t="t" r="r" b="b"/>
            <a:pathLst>
              <a:path w="3685967" h="2856624">
                <a:moveTo>
                  <a:pt x="0" y="0"/>
                </a:moveTo>
                <a:lnTo>
                  <a:pt x="3685967" y="0"/>
                </a:lnTo>
                <a:lnTo>
                  <a:pt x="3685967" y="2856624"/>
                </a:lnTo>
                <a:lnTo>
                  <a:pt x="0" y="285662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076"/>
            <a:ext cx="3415382" cy="2646921"/>
          </a:xfrm>
          <a:custGeom>
            <a:avLst/>
            <a:gdLst/>
            <a:ahLst/>
            <a:cxnLst/>
            <a:rect l="l" t="t" r="r" b="b"/>
            <a:pathLst>
              <a:path w="3415382" h="2646921">
                <a:moveTo>
                  <a:pt x="0" y="0"/>
                </a:moveTo>
                <a:lnTo>
                  <a:pt x="3415382" y="0"/>
                </a:lnTo>
                <a:lnTo>
                  <a:pt x="3415382" y="2646921"/>
                </a:lnTo>
                <a:lnTo>
                  <a:pt x="0" y="26469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596870" y="182289"/>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81361" y="1611059"/>
            <a:ext cx="17040368" cy="7393266"/>
          </a:xfrm>
          <a:custGeom>
            <a:avLst/>
            <a:gdLst/>
            <a:ahLst/>
            <a:cxnLst/>
            <a:rect l="l" t="t" r="r" b="b"/>
            <a:pathLst>
              <a:path w="17040368" h="7393266">
                <a:moveTo>
                  <a:pt x="0" y="0"/>
                </a:moveTo>
                <a:lnTo>
                  <a:pt x="17040369" y="0"/>
                </a:lnTo>
                <a:lnTo>
                  <a:pt x="17040369" y="7393266"/>
                </a:lnTo>
                <a:lnTo>
                  <a:pt x="0" y="7393266"/>
                </a:lnTo>
                <a:lnTo>
                  <a:pt x="0" y="0"/>
                </a:lnTo>
                <a:close/>
              </a:path>
            </a:pathLst>
          </a:custGeom>
          <a:blipFill>
            <a:blip r:embed="rId6"/>
            <a:stretch>
              <a:fillRect/>
            </a:stretch>
          </a:blipFill>
        </p:spPr>
      </p:sp>
      <p:sp>
        <p:nvSpPr>
          <p:cNvPr id="5" name="TextBox 5"/>
          <p:cNvSpPr txBox="1"/>
          <p:nvPr/>
        </p:nvSpPr>
        <p:spPr>
          <a:xfrm>
            <a:off x="13612740" y="9456970"/>
            <a:ext cx="4851330" cy="571524"/>
          </a:xfrm>
          <a:prstGeom prst="rect">
            <a:avLst/>
          </a:prstGeom>
        </p:spPr>
        <p:txBody>
          <a:bodyPr lIns="0" tIns="0" rIns="0" bIns="0" rtlCol="0" anchor="t">
            <a:spAutoFit/>
          </a:bodyPr>
          <a:lstStyle/>
          <a:p>
            <a:pPr algn="ctr">
              <a:lnSpc>
                <a:spcPts val="4723"/>
              </a:lnSpc>
            </a:pPr>
            <a:r>
              <a:rPr lang="en-US" sz="3374">
                <a:solidFill>
                  <a:srgbClr val="043459"/>
                </a:solidFill>
                <a:latin typeface="Montserrat Bold"/>
              </a:rPr>
              <a:t>Huỳnh Thị Anh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52015" y="0"/>
            <a:ext cx="14717003" cy="1160180"/>
            <a:chOff x="0" y="0"/>
            <a:chExt cx="4483329" cy="353433"/>
          </a:xfrm>
        </p:grpSpPr>
        <p:sp>
          <p:nvSpPr>
            <p:cNvPr id="3" name="Freeform 3"/>
            <p:cNvSpPr/>
            <p:nvPr/>
          </p:nvSpPr>
          <p:spPr>
            <a:xfrm>
              <a:off x="0" y="0"/>
              <a:ext cx="4483329" cy="353433"/>
            </a:xfrm>
            <a:custGeom>
              <a:avLst/>
              <a:gdLst/>
              <a:ahLst/>
              <a:cxnLst/>
              <a:rect l="l" t="t" r="r" b="b"/>
              <a:pathLst>
                <a:path w="4483329" h="353433">
                  <a:moveTo>
                    <a:pt x="203200" y="0"/>
                  </a:moveTo>
                  <a:lnTo>
                    <a:pt x="4483329" y="0"/>
                  </a:lnTo>
                  <a:lnTo>
                    <a:pt x="4280129" y="353433"/>
                  </a:lnTo>
                  <a:lnTo>
                    <a:pt x="0" y="353433"/>
                  </a:lnTo>
                  <a:lnTo>
                    <a:pt x="203200" y="0"/>
                  </a:lnTo>
                  <a:close/>
                </a:path>
              </a:pathLst>
            </a:custGeom>
            <a:solidFill>
              <a:srgbClr val="043459"/>
            </a:solidFill>
          </p:spPr>
        </p:sp>
        <p:sp>
          <p:nvSpPr>
            <p:cNvPr id="4" name="TextBox 4"/>
            <p:cNvSpPr txBox="1"/>
            <p:nvPr/>
          </p:nvSpPr>
          <p:spPr>
            <a:xfrm>
              <a:off x="101600" y="0"/>
              <a:ext cx="4280129" cy="353433"/>
            </a:xfrm>
            <a:prstGeom prst="rect">
              <a:avLst/>
            </a:prstGeom>
          </p:spPr>
          <p:txBody>
            <a:bodyPr lIns="50800" tIns="50800" rIns="50800" bIns="50800" rtlCol="0" anchor="ctr"/>
            <a:lstStyle/>
            <a:p>
              <a:pPr algn="ctr">
                <a:lnSpc>
                  <a:spcPts val="139"/>
                </a:lnSpc>
              </a:pPr>
              <a:endParaRPr/>
            </a:p>
          </p:txBody>
        </p:sp>
      </p:grpSp>
      <p:sp>
        <p:nvSpPr>
          <p:cNvPr id="5" name="Freeform 5"/>
          <p:cNvSpPr/>
          <p:nvPr/>
        </p:nvSpPr>
        <p:spPr>
          <a:xfrm>
            <a:off x="0" y="1160180"/>
            <a:ext cx="18288000" cy="8798544"/>
          </a:xfrm>
          <a:custGeom>
            <a:avLst/>
            <a:gdLst/>
            <a:ahLst/>
            <a:cxnLst/>
            <a:rect l="l" t="t" r="r" b="b"/>
            <a:pathLst>
              <a:path w="18288000" h="8798544">
                <a:moveTo>
                  <a:pt x="0" y="0"/>
                </a:moveTo>
                <a:lnTo>
                  <a:pt x="18288000" y="0"/>
                </a:lnTo>
                <a:lnTo>
                  <a:pt x="18288000" y="8798545"/>
                </a:lnTo>
                <a:lnTo>
                  <a:pt x="0" y="8798545"/>
                </a:lnTo>
                <a:lnTo>
                  <a:pt x="0" y="0"/>
                </a:lnTo>
                <a:close/>
              </a:path>
            </a:pathLst>
          </a:custGeom>
          <a:blipFill>
            <a:blip r:embed="rId2"/>
            <a:stretch>
              <a:fillRect/>
            </a:stretch>
          </a:blipFill>
        </p:spPr>
      </p:sp>
      <p:sp>
        <p:nvSpPr>
          <p:cNvPr id="6" name="TextBox 6"/>
          <p:cNvSpPr txBox="1"/>
          <p:nvPr/>
        </p:nvSpPr>
        <p:spPr>
          <a:xfrm>
            <a:off x="-514271" y="161849"/>
            <a:ext cx="13527431" cy="1314450"/>
          </a:xfrm>
          <a:prstGeom prst="rect">
            <a:avLst/>
          </a:prstGeom>
        </p:spPr>
        <p:txBody>
          <a:bodyPr lIns="0" tIns="0" rIns="0" bIns="0" rtlCol="0" anchor="t">
            <a:spAutoFit/>
          </a:bodyPr>
          <a:lstStyle/>
          <a:p>
            <a:pPr algn="ctr">
              <a:lnSpc>
                <a:spcPts val="5175"/>
              </a:lnSpc>
            </a:pPr>
            <a:r>
              <a:rPr lang="en-US" sz="4500">
                <a:solidFill>
                  <a:srgbClr val="FFFFFF"/>
                </a:solidFill>
                <a:latin typeface="Montserrat Bold"/>
              </a:rPr>
              <a:t>TRỰC QUAN HÓA DỮ LIỆU DASHBOARD</a:t>
            </a:r>
          </a:p>
          <a:p>
            <a:pPr algn="ctr">
              <a:lnSpc>
                <a:spcPts val="5175"/>
              </a:lnSpc>
            </a:pPr>
            <a:endParaRPr lang="en-US" sz="4500">
              <a:solidFill>
                <a:srgbClr val="FFFFFF"/>
              </a:solidFill>
              <a:latin typeface="Montserrat Bold"/>
            </a:endParaRPr>
          </a:p>
        </p:txBody>
      </p:sp>
      <p:sp>
        <p:nvSpPr>
          <p:cNvPr id="7" name="TextBox 7"/>
          <p:cNvSpPr txBox="1"/>
          <p:nvPr/>
        </p:nvSpPr>
        <p:spPr>
          <a:xfrm>
            <a:off x="13998322" y="9715476"/>
            <a:ext cx="4851330" cy="571524"/>
          </a:xfrm>
          <a:prstGeom prst="rect">
            <a:avLst/>
          </a:prstGeom>
        </p:spPr>
        <p:txBody>
          <a:bodyPr lIns="0" tIns="0" rIns="0" bIns="0" rtlCol="0" anchor="t">
            <a:spAutoFit/>
          </a:bodyPr>
          <a:lstStyle/>
          <a:p>
            <a:pPr algn="ctr">
              <a:lnSpc>
                <a:spcPts val="4723"/>
              </a:lnSpc>
            </a:pPr>
            <a:r>
              <a:rPr lang="en-US" sz="3374">
                <a:solidFill>
                  <a:srgbClr val="043459"/>
                </a:solidFill>
                <a:latin typeface="Montserrat Bold"/>
              </a:rPr>
              <a:t>Nguyễn Thị Mùi</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30675"/>
            <a:ext cx="18288000" cy="8796319"/>
          </a:xfrm>
          <a:custGeom>
            <a:avLst/>
            <a:gdLst/>
            <a:ahLst/>
            <a:cxnLst/>
            <a:rect l="l" t="t" r="r" b="b"/>
            <a:pathLst>
              <a:path w="18288000" h="8796319">
                <a:moveTo>
                  <a:pt x="0" y="0"/>
                </a:moveTo>
                <a:lnTo>
                  <a:pt x="18288000" y="0"/>
                </a:lnTo>
                <a:lnTo>
                  <a:pt x="18288000" y="8796320"/>
                </a:lnTo>
                <a:lnTo>
                  <a:pt x="0" y="8796320"/>
                </a:lnTo>
                <a:lnTo>
                  <a:pt x="0" y="0"/>
                </a:lnTo>
                <a:close/>
              </a:path>
            </a:pathLst>
          </a:custGeom>
          <a:blipFill>
            <a:blip r:embed="rId2"/>
            <a:stretch>
              <a:fillRect/>
            </a:stretch>
          </a:blipFill>
        </p:spPr>
      </p:sp>
      <p:sp>
        <p:nvSpPr>
          <p:cNvPr id="3" name="TextBox 3"/>
          <p:cNvSpPr txBox="1"/>
          <p:nvPr/>
        </p:nvSpPr>
        <p:spPr>
          <a:xfrm>
            <a:off x="13998322" y="9715476"/>
            <a:ext cx="4851330" cy="571524"/>
          </a:xfrm>
          <a:prstGeom prst="rect">
            <a:avLst/>
          </a:prstGeom>
        </p:spPr>
        <p:txBody>
          <a:bodyPr lIns="0" tIns="0" rIns="0" bIns="0" rtlCol="0" anchor="t">
            <a:spAutoFit/>
          </a:bodyPr>
          <a:lstStyle/>
          <a:p>
            <a:pPr algn="ctr">
              <a:lnSpc>
                <a:spcPts val="4723"/>
              </a:lnSpc>
            </a:pPr>
            <a:r>
              <a:rPr lang="en-US" sz="3374" dirty="0" err="1">
                <a:solidFill>
                  <a:srgbClr val="043459"/>
                </a:solidFill>
                <a:latin typeface="Montserrat Bold"/>
              </a:rPr>
              <a:t>Nguyễn</a:t>
            </a:r>
            <a:r>
              <a:rPr lang="en-US" sz="3374" dirty="0">
                <a:solidFill>
                  <a:srgbClr val="043459"/>
                </a:solidFill>
                <a:latin typeface="Montserrat Bold"/>
              </a:rPr>
              <a:t> </a:t>
            </a:r>
            <a:r>
              <a:rPr lang="en-US" sz="3374" dirty="0" err="1">
                <a:solidFill>
                  <a:srgbClr val="043459"/>
                </a:solidFill>
                <a:latin typeface="Montserrat Bold"/>
              </a:rPr>
              <a:t>Thị</a:t>
            </a:r>
            <a:r>
              <a:rPr lang="en-US" sz="3374" dirty="0">
                <a:solidFill>
                  <a:srgbClr val="043459"/>
                </a:solidFill>
                <a:latin typeface="Montserrat Bold"/>
              </a:rPr>
              <a:t> </a:t>
            </a:r>
            <a:r>
              <a:rPr lang="en-US" sz="3374" dirty="0" err="1">
                <a:solidFill>
                  <a:srgbClr val="043459"/>
                </a:solidFill>
                <a:latin typeface="Montserrat Bold"/>
              </a:rPr>
              <a:t>Mùi</a:t>
            </a:r>
            <a:endParaRPr lang="en-US" sz="3374" dirty="0">
              <a:solidFill>
                <a:srgbClr val="043459"/>
              </a:solidFill>
              <a:latin typeface="Montserrat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2857500"/>
            <a:ext cx="16459200" cy="4447371"/>
          </a:xfrm>
          <a:prstGeom prst="rect">
            <a:avLst/>
          </a:prstGeom>
        </p:spPr>
        <p:txBody>
          <a:bodyPr wrap="square" lIns="0" tIns="0" rIns="0" bIns="0" rtlCol="0" anchor="t">
            <a:spAutoFit/>
          </a:bodyPr>
          <a:lstStyle/>
          <a:p>
            <a:pPr>
              <a:buFont typeface="Arial" panose="020B0604020202020204" pitchFamily="34" charset="0"/>
              <a:buChar char="•"/>
            </a:pPr>
            <a:r>
              <a:rPr lang="en-US" sz="3600" b="0" i="0" dirty="0">
                <a:solidFill>
                  <a:srgbClr val="01204C"/>
                </a:solidFill>
                <a:effectLst/>
                <a:latin typeface="Montserrat" panose="00000500000000000000" pitchFamily="2" charset="-93"/>
              </a:rPr>
              <a:t>    </a:t>
            </a:r>
            <a:r>
              <a:rPr lang="vi-VN" sz="3600" b="0" i="0" dirty="0">
                <a:solidFill>
                  <a:srgbClr val="01204C"/>
                </a:solidFill>
                <a:effectLst/>
                <a:latin typeface="Montserrat" panose="00000500000000000000" pitchFamily="2" charset="-93"/>
              </a:rPr>
              <a:t>Thể loại sách về ‘’</a:t>
            </a:r>
            <a:r>
              <a:rPr lang="vi-VN" sz="3600" b="0" i="0" dirty="0" err="1">
                <a:solidFill>
                  <a:srgbClr val="01204C"/>
                </a:solidFill>
                <a:effectLst/>
                <a:latin typeface="Montserrat" panose="00000500000000000000" pitchFamily="2" charset="-93"/>
              </a:rPr>
              <a:t>Genre</a:t>
            </a:r>
            <a:r>
              <a:rPr lang="vi-VN" sz="3600" b="0" i="0" dirty="0">
                <a:solidFill>
                  <a:srgbClr val="01204C"/>
                </a:solidFill>
                <a:effectLst/>
                <a:latin typeface="Montserrat" panose="00000500000000000000" pitchFamily="2" charset="-93"/>
              </a:rPr>
              <a:t> </a:t>
            </a:r>
            <a:r>
              <a:rPr lang="vi-VN" sz="3600" b="0" i="0" dirty="0" err="1">
                <a:solidFill>
                  <a:srgbClr val="01204C"/>
                </a:solidFill>
                <a:effectLst/>
                <a:latin typeface="Montserrat" panose="00000500000000000000" pitchFamily="2" charset="-93"/>
              </a:rPr>
              <a:t>fiction</a:t>
            </a:r>
            <a:r>
              <a:rPr lang="vi-VN" sz="3600" b="0" i="0" dirty="0">
                <a:solidFill>
                  <a:srgbClr val="01204C"/>
                </a:solidFill>
                <a:effectLst/>
                <a:latin typeface="Montserrat" panose="00000500000000000000" pitchFamily="2" charset="-93"/>
              </a:rPr>
              <a:t>’’ được ưa chuộng nhất</a:t>
            </a:r>
            <a:r>
              <a:rPr lang="en-US" sz="3600" b="0" i="0" dirty="0">
                <a:solidFill>
                  <a:srgbClr val="01204C"/>
                </a:solidFill>
                <a:effectLst/>
                <a:latin typeface="Montserrat" panose="00000500000000000000" pitchFamily="2" charset="-93"/>
              </a:rPr>
              <a:t>.</a:t>
            </a:r>
            <a:endParaRPr lang="vi-VN" sz="3600" dirty="0">
              <a:latin typeface="Montserrat" panose="00000500000000000000" pitchFamily="2" charset="-93"/>
            </a:endParaRPr>
          </a:p>
          <a:p>
            <a:pPr>
              <a:buFont typeface="Arial" panose="020B0604020202020204" pitchFamily="34" charset="0"/>
              <a:buChar char="•"/>
            </a:pPr>
            <a:r>
              <a:rPr lang="en-US" sz="3600" b="0" i="0" dirty="0">
                <a:solidFill>
                  <a:srgbClr val="01204C"/>
                </a:solidFill>
                <a:effectLst/>
                <a:latin typeface="Montserrat" panose="00000500000000000000" pitchFamily="2" charset="-93"/>
              </a:rPr>
              <a:t>     </a:t>
            </a:r>
            <a:r>
              <a:rPr lang="vi-VN" sz="3600" b="0" i="0" dirty="0">
                <a:solidFill>
                  <a:srgbClr val="01204C"/>
                </a:solidFill>
                <a:effectLst/>
                <a:latin typeface="Montserrat" panose="00000500000000000000" pitchFamily="2" charset="-93"/>
              </a:rPr>
              <a:t>Những cuốn sách được xuất bản vào thế kỷ 20 và 21 có số lượng bán nhiều nhất</a:t>
            </a:r>
            <a:r>
              <a:rPr lang="en-US" sz="3600" b="0" i="0" dirty="0">
                <a:solidFill>
                  <a:srgbClr val="01204C"/>
                </a:solidFill>
                <a:effectLst/>
                <a:latin typeface="Montserrat" panose="00000500000000000000" pitchFamily="2" charset="-93"/>
              </a:rPr>
              <a:t>.</a:t>
            </a:r>
            <a:endParaRPr lang="vi-VN" sz="3600" dirty="0">
              <a:latin typeface="Montserrat" panose="00000500000000000000" pitchFamily="2" charset="-93"/>
            </a:endParaRPr>
          </a:p>
          <a:p>
            <a:r>
              <a:rPr lang="vi-VN" sz="3600" b="0" i="0" dirty="0">
                <a:solidFill>
                  <a:srgbClr val="01204C"/>
                </a:solidFill>
                <a:effectLst/>
                <a:latin typeface="Montserrat" panose="00000500000000000000" pitchFamily="2" charset="-93"/>
              </a:rPr>
              <a:t>=&gt; </a:t>
            </a:r>
            <a:r>
              <a:rPr lang="en-US" sz="3600" b="0" i="0" dirty="0">
                <a:solidFill>
                  <a:srgbClr val="01204C"/>
                </a:solidFill>
                <a:effectLst/>
                <a:latin typeface="Montserrat" panose="00000500000000000000" pitchFamily="2" charset="-93"/>
              </a:rPr>
              <a:t> </a:t>
            </a:r>
            <a:r>
              <a:rPr lang="vi-VN" sz="3600" b="0" i="0" dirty="0">
                <a:solidFill>
                  <a:srgbClr val="01204C"/>
                </a:solidFill>
                <a:effectLst/>
                <a:latin typeface="Montserrat" panose="00000500000000000000" pitchFamily="2" charset="-93"/>
              </a:rPr>
              <a:t>Sách của tác giả “</a:t>
            </a:r>
            <a:r>
              <a:rPr lang="vi-VN" sz="3600" b="0" i="0" dirty="0" err="1">
                <a:solidFill>
                  <a:srgbClr val="01204C"/>
                </a:solidFill>
                <a:effectLst/>
                <a:latin typeface="Montserrat" panose="00000500000000000000" pitchFamily="2" charset="-93"/>
              </a:rPr>
              <a:t>Stephen</a:t>
            </a:r>
            <a:r>
              <a:rPr lang="vi-VN" sz="3600" b="0" i="0" dirty="0">
                <a:solidFill>
                  <a:srgbClr val="01204C"/>
                </a:solidFill>
                <a:effectLst/>
                <a:latin typeface="Montserrat" panose="00000500000000000000" pitchFamily="2" charset="-93"/>
              </a:rPr>
              <a:t> </a:t>
            </a:r>
            <a:r>
              <a:rPr lang="vi-VN" sz="3600" b="0" i="0" dirty="0" err="1">
                <a:solidFill>
                  <a:srgbClr val="01204C"/>
                </a:solidFill>
                <a:effectLst/>
                <a:latin typeface="Montserrat" panose="00000500000000000000" pitchFamily="2" charset="-93"/>
              </a:rPr>
              <a:t>King</a:t>
            </a:r>
            <a:r>
              <a:rPr lang="vi-VN" sz="3600" b="0" i="0" dirty="0">
                <a:solidFill>
                  <a:srgbClr val="01204C"/>
                </a:solidFill>
                <a:effectLst/>
                <a:latin typeface="Montserrat" panose="00000500000000000000" pitchFamily="2" charset="-93"/>
              </a:rPr>
              <a:t>’’ theo thể loại ‘’</a:t>
            </a:r>
            <a:r>
              <a:rPr lang="vi-VN" sz="3600" b="0" i="0" dirty="0" err="1">
                <a:solidFill>
                  <a:srgbClr val="01204C"/>
                </a:solidFill>
                <a:effectLst/>
                <a:latin typeface="Montserrat" panose="00000500000000000000" pitchFamily="2" charset="-93"/>
              </a:rPr>
              <a:t>Genre</a:t>
            </a:r>
            <a:r>
              <a:rPr lang="vi-VN" sz="3600" b="0" i="0" dirty="0">
                <a:solidFill>
                  <a:srgbClr val="01204C"/>
                </a:solidFill>
                <a:effectLst/>
                <a:latin typeface="Montserrat" panose="00000500000000000000" pitchFamily="2" charset="-93"/>
              </a:rPr>
              <a:t> </a:t>
            </a:r>
            <a:r>
              <a:rPr lang="vi-VN" sz="3600" b="0" i="0" dirty="0" err="1">
                <a:solidFill>
                  <a:srgbClr val="01204C"/>
                </a:solidFill>
                <a:effectLst/>
                <a:latin typeface="Montserrat" panose="00000500000000000000" pitchFamily="2" charset="-93"/>
              </a:rPr>
              <a:t>fiction</a:t>
            </a:r>
            <a:r>
              <a:rPr lang="vi-VN" sz="3600" b="0" i="0" dirty="0">
                <a:solidFill>
                  <a:srgbClr val="01204C"/>
                </a:solidFill>
                <a:effectLst/>
                <a:latin typeface="Montserrat" panose="00000500000000000000" pitchFamily="2" charset="-93"/>
              </a:rPr>
              <a:t>’’ được xuất bản vào những năm của thế kỉ 20 và 21 có số lượng bán chạy nhất so với những cuốn sách của tác giá khác, theo sau đó là sách của “</a:t>
            </a:r>
            <a:r>
              <a:rPr lang="vi-VN" sz="3600" b="0" i="0" dirty="0" err="1">
                <a:solidFill>
                  <a:srgbClr val="01204C"/>
                </a:solidFill>
                <a:effectLst/>
                <a:latin typeface="Montserrat" panose="00000500000000000000" pitchFamily="2" charset="-93"/>
              </a:rPr>
              <a:t>Janet</a:t>
            </a:r>
            <a:r>
              <a:rPr lang="vi-VN" sz="3600" b="0" i="0" dirty="0">
                <a:solidFill>
                  <a:srgbClr val="01204C"/>
                </a:solidFill>
                <a:effectLst/>
                <a:latin typeface="Montserrat" panose="00000500000000000000" pitchFamily="2" charset="-93"/>
              </a:rPr>
              <a:t> </a:t>
            </a:r>
            <a:r>
              <a:rPr lang="vi-VN" sz="3600" b="0" i="0" dirty="0" err="1">
                <a:solidFill>
                  <a:srgbClr val="01204C"/>
                </a:solidFill>
                <a:effectLst/>
                <a:latin typeface="Montserrat" panose="00000500000000000000" pitchFamily="2" charset="-93"/>
              </a:rPr>
              <a:t>Evanovich</a:t>
            </a:r>
            <a:r>
              <a:rPr lang="vi-VN" sz="3600" b="0" i="0" dirty="0">
                <a:solidFill>
                  <a:srgbClr val="01204C"/>
                </a:solidFill>
                <a:effectLst/>
                <a:latin typeface="Montserrat" panose="00000500000000000000" pitchFamily="2" charset="-93"/>
              </a:rPr>
              <a:t>” </a:t>
            </a:r>
            <a:endParaRPr lang="vi-VN" sz="3600" dirty="0">
              <a:solidFill>
                <a:srgbClr val="01204C"/>
              </a:solidFill>
              <a:effectLst/>
              <a:latin typeface="Montserrat" panose="00000500000000000000" pitchFamily="2" charset="-93"/>
            </a:endParaRPr>
          </a:p>
          <a:p>
            <a:pPr>
              <a:lnSpc>
                <a:spcPts val="4759"/>
              </a:lnSpc>
            </a:pPr>
            <a:endParaRPr lang="en-US" sz="3399" dirty="0">
              <a:solidFill>
                <a:srgbClr val="000000"/>
              </a:solidFill>
              <a:latin typeface="Montserrat" panose="00000500000000000000" pitchFamily="2" charset="-93"/>
            </a:endParaRPr>
          </a:p>
        </p:txBody>
      </p:sp>
      <p:grpSp>
        <p:nvGrpSpPr>
          <p:cNvPr id="3" name="Group 8">
            <a:extLst>
              <a:ext uri="{FF2B5EF4-FFF2-40B4-BE49-F238E27FC236}">
                <a16:creationId xmlns:a16="http://schemas.microsoft.com/office/drawing/2014/main" id="{8851173E-26B2-305A-AB58-37D6E503A24F}"/>
              </a:ext>
            </a:extLst>
          </p:cNvPr>
          <p:cNvGrpSpPr/>
          <p:nvPr/>
        </p:nvGrpSpPr>
        <p:grpSpPr>
          <a:xfrm>
            <a:off x="-1295400" y="0"/>
            <a:ext cx="5930191" cy="1160180"/>
            <a:chOff x="0" y="0"/>
            <a:chExt cx="1806550" cy="353433"/>
          </a:xfrm>
        </p:grpSpPr>
        <p:sp>
          <p:nvSpPr>
            <p:cNvPr id="4" name="Freeform 9">
              <a:extLst>
                <a:ext uri="{FF2B5EF4-FFF2-40B4-BE49-F238E27FC236}">
                  <a16:creationId xmlns:a16="http://schemas.microsoft.com/office/drawing/2014/main" id="{A0211946-5DCE-8D75-0FF8-A8DC73A5AE0B}"/>
                </a:ext>
              </a:extLst>
            </p:cNvPr>
            <p:cNvSpPr/>
            <p:nvPr/>
          </p:nvSpPr>
          <p:spPr>
            <a:xfrm>
              <a:off x="0" y="0"/>
              <a:ext cx="1806550" cy="353433"/>
            </a:xfrm>
            <a:custGeom>
              <a:avLst/>
              <a:gdLst/>
              <a:ahLst/>
              <a:cxnLst/>
              <a:rect l="l" t="t" r="r" b="b"/>
              <a:pathLst>
                <a:path w="1806550" h="353433">
                  <a:moveTo>
                    <a:pt x="203200" y="0"/>
                  </a:moveTo>
                  <a:lnTo>
                    <a:pt x="1806550" y="0"/>
                  </a:lnTo>
                  <a:lnTo>
                    <a:pt x="1603350" y="353433"/>
                  </a:lnTo>
                  <a:lnTo>
                    <a:pt x="0" y="353433"/>
                  </a:lnTo>
                  <a:lnTo>
                    <a:pt x="203200" y="0"/>
                  </a:lnTo>
                  <a:close/>
                </a:path>
              </a:pathLst>
            </a:custGeom>
            <a:solidFill>
              <a:srgbClr val="043459"/>
            </a:solidFill>
          </p:spPr>
        </p:sp>
        <p:sp>
          <p:nvSpPr>
            <p:cNvPr id="5" name="TextBox 10">
              <a:extLst>
                <a:ext uri="{FF2B5EF4-FFF2-40B4-BE49-F238E27FC236}">
                  <a16:creationId xmlns:a16="http://schemas.microsoft.com/office/drawing/2014/main" id="{319C9B29-5345-493E-8AE8-9864569290EE}"/>
                </a:ext>
              </a:extLst>
            </p:cNvPr>
            <p:cNvSpPr txBox="1"/>
            <p:nvPr/>
          </p:nvSpPr>
          <p:spPr>
            <a:xfrm>
              <a:off x="101600" y="0"/>
              <a:ext cx="1603350" cy="353433"/>
            </a:xfrm>
            <a:prstGeom prst="rect">
              <a:avLst/>
            </a:prstGeom>
          </p:spPr>
          <p:txBody>
            <a:bodyPr lIns="50800" tIns="50800" rIns="50800" bIns="50800" rtlCol="0" anchor="ctr"/>
            <a:lstStyle/>
            <a:p>
              <a:pPr algn="ctr">
                <a:lnSpc>
                  <a:spcPts val="139"/>
                </a:lnSpc>
              </a:pPr>
              <a:endParaRPr/>
            </a:p>
          </p:txBody>
        </p:sp>
      </p:grpSp>
      <p:sp>
        <p:nvSpPr>
          <p:cNvPr id="7" name="TextBox 6">
            <a:extLst>
              <a:ext uri="{FF2B5EF4-FFF2-40B4-BE49-F238E27FC236}">
                <a16:creationId xmlns:a16="http://schemas.microsoft.com/office/drawing/2014/main" id="{17861AF3-57C1-DA72-6497-1BFA2C34C002}"/>
              </a:ext>
            </a:extLst>
          </p:cNvPr>
          <p:cNvSpPr txBox="1"/>
          <p:nvPr/>
        </p:nvSpPr>
        <p:spPr>
          <a:xfrm>
            <a:off x="-148445" y="182989"/>
            <a:ext cx="10233498" cy="977191"/>
          </a:xfrm>
          <a:prstGeom prst="rect">
            <a:avLst/>
          </a:prstGeom>
          <a:noFill/>
        </p:spPr>
        <p:txBody>
          <a:bodyPr wrap="square">
            <a:spAutoFit/>
          </a:bodyPr>
          <a:lstStyle/>
          <a:p>
            <a:pPr>
              <a:lnSpc>
                <a:spcPts val="6900"/>
              </a:lnSpc>
            </a:pPr>
            <a:r>
              <a:rPr lang="en-US" sz="6000" dirty="0">
                <a:solidFill>
                  <a:srgbClr val="FFFFFF"/>
                </a:solidFill>
                <a:latin typeface="Montserrat Bold"/>
              </a:rPr>
              <a:t>KẾT LUẬN</a:t>
            </a:r>
          </a:p>
        </p:txBody>
      </p:sp>
      <p:sp>
        <p:nvSpPr>
          <p:cNvPr id="8" name="Freeform 3">
            <a:extLst>
              <a:ext uri="{FF2B5EF4-FFF2-40B4-BE49-F238E27FC236}">
                <a16:creationId xmlns:a16="http://schemas.microsoft.com/office/drawing/2014/main" id="{0098ABD6-1D5C-1B98-00AA-607BCF1F6F81}"/>
              </a:ext>
            </a:extLst>
          </p:cNvPr>
          <p:cNvSpPr/>
          <p:nvPr/>
        </p:nvSpPr>
        <p:spPr>
          <a:xfrm>
            <a:off x="16596870" y="182289"/>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2">
            <a:extLst>
              <a:ext uri="{FF2B5EF4-FFF2-40B4-BE49-F238E27FC236}">
                <a16:creationId xmlns:a16="http://schemas.microsoft.com/office/drawing/2014/main" id="{F50F2015-1235-16DB-1319-8043194F5A93}"/>
              </a:ext>
            </a:extLst>
          </p:cNvPr>
          <p:cNvSpPr/>
          <p:nvPr/>
        </p:nvSpPr>
        <p:spPr>
          <a:xfrm rot="16200000">
            <a:off x="-358289" y="7296585"/>
            <a:ext cx="3415382" cy="2646921"/>
          </a:xfrm>
          <a:custGeom>
            <a:avLst/>
            <a:gdLst/>
            <a:ahLst/>
            <a:cxnLst/>
            <a:rect l="l" t="t" r="r" b="b"/>
            <a:pathLst>
              <a:path w="3415382" h="2646921">
                <a:moveTo>
                  <a:pt x="0" y="0"/>
                </a:moveTo>
                <a:lnTo>
                  <a:pt x="3415382" y="0"/>
                </a:lnTo>
                <a:lnTo>
                  <a:pt x="3415382" y="2646921"/>
                </a:lnTo>
                <a:lnTo>
                  <a:pt x="0" y="2646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2">
            <a:extLst>
              <a:ext uri="{FF2B5EF4-FFF2-40B4-BE49-F238E27FC236}">
                <a16:creationId xmlns:a16="http://schemas.microsoft.com/office/drawing/2014/main" id="{19BBD5E1-62B3-5868-2769-9F8BDF3E6993}"/>
              </a:ext>
            </a:extLst>
          </p:cNvPr>
          <p:cNvSpPr txBox="1"/>
          <p:nvPr/>
        </p:nvSpPr>
        <p:spPr>
          <a:xfrm>
            <a:off x="11353800" y="9452609"/>
            <a:ext cx="9795752" cy="652102"/>
          </a:xfrm>
          <a:prstGeom prst="rect">
            <a:avLst/>
          </a:prstGeom>
          <a:noFill/>
        </p:spPr>
        <p:txBody>
          <a:bodyPr wrap="square">
            <a:spAutoFit/>
          </a:bodyPr>
          <a:lstStyle/>
          <a:p>
            <a:pPr algn="ctr">
              <a:lnSpc>
                <a:spcPts val="4723"/>
              </a:lnSpc>
            </a:pPr>
            <a:r>
              <a:rPr lang="en-US" sz="3400" dirty="0" err="1">
                <a:solidFill>
                  <a:srgbClr val="043459"/>
                </a:solidFill>
                <a:latin typeface="Montserrat Bold"/>
              </a:rPr>
              <a:t>Nguyễn</a:t>
            </a:r>
            <a:r>
              <a:rPr lang="en-US" sz="3400" dirty="0">
                <a:solidFill>
                  <a:srgbClr val="043459"/>
                </a:solidFill>
                <a:latin typeface="Montserrat Bold"/>
              </a:rPr>
              <a:t> </a:t>
            </a:r>
            <a:r>
              <a:rPr lang="en-US" sz="3400" dirty="0" err="1">
                <a:solidFill>
                  <a:srgbClr val="043459"/>
                </a:solidFill>
                <a:latin typeface="Montserrat Bold"/>
              </a:rPr>
              <a:t>Thị</a:t>
            </a:r>
            <a:r>
              <a:rPr lang="en-US" sz="3400" dirty="0">
                <a:solidFill>
                  <a:srgbClr val="043459"/>
                </a:solidFill>
                <a:latin typeface="Montserrat Bold"/>
              </a:rPr>
              <a:t> </a:t>
            </a:r>
            <a:r>
              <a:rPr lang="en-US" sz="3400" dirty="0" err="1">
                <a:solidFill>
                  <a:srgbClr val="043459"/>
                </a:solidFill>
                <a:latin typeface="Montserrat Bold"/>
              </a:rPr>
              <a:t>Mùi</a:t>
            </a:r>
            <a:endParaRPr lang="en-US" sz="3400" dirty="0">
              <a:solidFill>
                <a:srgbClr val="043459"/>
              </a:solidFill>
              <a:latin typeface="Montserrat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28625"/>
            <a:ext cx="18288000" cy="11715750"/>
          </a:xfrm>
          <a:custGeom>
            <a:avLst/>
            <a:gdLst/>
            <a:ahLst/>
            <a:cxnLst/>
            <a:rect l="l" t="t" r="r" b="b"/>
            <a:pathLst>
              <a:path w="18288000" h="11715750">
                <a:moveTo>
                  <a:pt x="0" y="0"/>
                </a:moveTo>
                <a:lnTo>
                  <a:pt x="18288000" y="0"/>
                </a:lnTo>
                <a:lnTo>
                  <a:pt x="18288000" y="11715750"/>
                </a:lnTo>
                <a:lnTo>
                  <a:pt x="0" y="11715750"/>
                </a:lnTo>
                <a:lnTo>
                  <a:pt x="0" y="0"/>
                </a:lnTo>
                <a:close/>
              </a:path>
            </a:pathLst>
          </a:custGeom>
          <a:blipFill>
            <a:blip r:embed="rId2"/>
            <a:stretch>
              <a:fillRect t="-3609" b="-15804"/>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375" y="-95496"/>
            <a:ext cx="5309419" cy="4114800"/>
          </a:xfrm>
          <a:custGeom>
            <a:avLst/>
            <a:gdLst/>
            <a:ahLst/>
            <a:cxnLst/>
            <a:rect l="l" t="t" r="r" b="b"/>
            <a:pathLst>
              <a:path w="5309419" h="4114800">
                <a:moveTo>
                  <a:pt x="0" y="0"/>
                </a:moveTo>
                <a:lnTo>
                  <a:pt x="5309420" y="0"/>
                </a:lnTo>
                <a:lnTo>
                  <a:pt x="530942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016136525"/>
              </p:ext>
            </p:extLst>
          </p:nvPr>
        </p:nvGraphicFramePr>
        <p:xfrm>
          <a:off x="-55375" y="2202618"/>
          <a:ext cx="18288000" cy="8130158"/>
        </p:xfrm>
        <a:graphic>
          <a:graphicData uri="http://schemas.openxmlformats.org/drawingml/2006/table">
            <a:tbl>
              <a:tblPr/>
              <a:tblGrid>
                <a:gridCol w="6096000">
                  <a:extLst>
                    <a:ext uri="{9D8B030D-6E8A-4147-A177-3AD203B41FA5}">
                      <a16:colId xmlns:a16="http://schemas.microsoft.com/office/drawing/2014/main" val="20000"/>
                    </a:ext>
                  </a:extLst>
                </a:gridCol>
                <a:gridCol w="9199375">
                  <a:extLst>
                    <a:ext uri="{9D8B030D-6E8A-4147-A177-3AD203B41FA5}">
                      <a16:colId xmlns:a16="http://schemas.microsoft.com/office/drawing/2014/main" val="20001"/>
                    </a:ext>
                  </a:extLst>
                </a:gridCol>
                <a:gridCol w="2992625">
                  <a:extLst>
                    <a:ext uri="{9D8B030D-6E8A-4147-A177-3AD203B41FA5}">
                      <a16:colId xmlns:a16="http://schemas.microsoft.com/office/drawing/2014/main" val="20002"/>
                    </a:ext>
                  </a:extLst>
                </a:gridCol>
              </a:tblGrid>
              <a:tr h="1150943">
                <a:tc>
                  <a:txBody>
                    <a:bodyPr/>
                    <a:lstStyle/>
                    <a:p>
                      <a:pPr algn="ctr">
                        <a:lnSpc>
                          <a:spcPts val="2659"/>
                        </a:lnSpc>
                        <a:defRPr/>
                      </a:pPr>
                      <a:r>
                        <a:rPr lang="en-US" sz="2500" dirty="0">
                          <a:solidFill>
                            <a:srgbClr val="000000"/>
                          </a:solidFill>
                          <a:latin typeface="Montserrat Bold"/>
                        </a:rPr>
                        <a:t>THÀNH VIÊN</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dirty="0">
                          <a:solidFill>
                            <a:srgbClr val="000000"/>
                          </a:solidFill>
                          <a:latin typeface="Montserrat Bold"/>
                        </a:rPr>
                        <a:t>NHIỆM VỤ</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dirty="0">
                          <a:solidFill>
                            <a:srgbClr val="000000"/>
                          </a:solidFill>
                          <a:latin typeface="Montserrat Bold"/>
                        </a:rPr>
                        <a:t>% ĐÓNG GÓP</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95843">
                <a:tc>
                  <a:txBody>
                    <a:bodyPr/>
                    <a:lstStyle/>
                    <a:p>
                      <a:pPr algn="ctr">
                        <a:lnSpc>
                          <a:spcPts val="2659"/>
                        </a:lnSpc>
                        <a:defRPr/>
                      </a:pPr>
                      <a:r>
                        <a:rPr lang="en-US" sz="2500" dirty="0">
                          <a:solidFill>
                            <a:srgbClr val="000000"/>
                          </a:solidFill>
                          <a:latin typeface="Montserrat Bold"/>
                        </a:rPr>
                        <a:t>TRẦN DIỆU THÙY (LEADER)</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dirty="0" err="1">
                          <a:solidFill>
                            <a:srgbClr val="000000"/>
                          </a:solidFill>
                          <a:latin typeface="Montserrat Bold"/>
                        </a:rPr>
                        <a:t>Tìm</a:t>
                      </a:r>
                      <a:r>
                        <a:rPr lang="en-US" sz="2500" dirty="0">
                          <a:solidFill>
                            <a:srgbClr val="000000"/>
                          </a:solidFill>
                          <a:latin typeface="Montserrat Bold"/>
                        </a:rPr>
                        <a:t> data, </a:t>
                      </a:r>
                      <a:r>
                        <a:rPr lang="en-US" sz="2500" dirty="0" err="1">
                          <a:solidFill>
                            <a:srgbClr val="000000"/>
                          </a:solidFill>
                          <a:latin typeface="Montserrat Bold"/>
                        </a:rPr>
                        <a:t>phân</a:t>
                      </a:r>
                      <a:r>
                        <a:rPr lang="en-US" sz="2500" dirty="0">
                          <a:solidFill>
                            <a:srgbClr val="000000"/>
                          </a:solidFill>
                          <a:latin typeface="Montserrat Bold"/>
                        </a:rPr>
                        <a:t> </a:t>
                      </a:r>
                      <a:r>
                        <a:rPr lang="en-US" sz="2500" dirty="0" err="1">
                          <a:solidFill>
                            <a:srgbClr val="000000"/>
                          </a:solidFill>
                          <a:latin typeface="Montserrat Bold"/>
                        </a:rPr>
                        <a:t>tích</a:t>
                      </a:r>
                      <a:r>
                        <a:rPr lang="en-US" sz="2500" dirty="0">
                          <a:solidFill>
                            <a:srgbClr val="000000"/>
                          </a:solidFill>
                          <a:latin typeface="Montserrat Bold"/>
                        </a:rPr>
                        <a:t> </a:t>
                      </a:r>
                      <a:r>
                        <a:rPr lang="en-US" sz="2500" dirty="0" err="1">
                          <a:solidFill>
                            <a:srgbClr val="000000"/>
                          </a:solidFill>
                          <a:latin typeface="Montserrat Bold"/>
                        </a:rPr>
                        <a:t>dữ</a:t>
                      </a:r>
                      <a:r>
                        <a:rPr lang="en-US" sz="2500" dirty="0">
                          <a:solidFill>
                            <a:srgbClr val="000000"/>
                          </a:solidFill>
                          <a:latin typeface="Montserrat Bold"/>
                        </a:rPr>
                        <a:t> </a:t>
                      </a:r>
                      <a:r>
                        <a:rPr lang="en-US" sz="2500" dirty="0" err="1">
                          <a:solidFill>
                            <a:srgbClr val="000000"/>
                          </a:solidFill>
                          <a:latin typeface="Montserrat Bold"/>
                        </a:rPr>
                        <a:t>liệu</a:t>
                      </a:r>
                      <a:r>
                        <a:rPr lang="en-US" sz="2500" dirty="0">
                          <a:solidFill>
                            <a:srgbClr val="000000"/>
                          </a:solidFill>
                          <a:latin typeface="Montserrat Bold"/>
                        </a:rPr>
                        <a:t>, </a:t>
                      </a:r>
                      <a:r>
                        <a:rPr lang="en-US" sz="2500" dirty="0" err="1">
                          <a:solidFill>
                            <a:srgbClr val="000000"/>
                          </a:solidFill>
                          <a:latin typeface="Montserrat Bold"/>
                        </a:rPr>
                        <a:t>thực</a:t>
                      </a:r>
                      <a:r>
                        <a:rPr lang="en-US" sz="2500" dirty="0">
                          <a:solidFill>
                            <a:srgbClr val="000000"/>
                          </a:solidFill>
                          <a:latin typeface="Montserrat Bold"/>
                        </a:rPr>
                        <a:t> </a:t>
                      </a:r>
                      <a:r>
                        <a:rPr lang="en-US" sz="2500" dirty="0" err="1">
                          <a:solidFill>
                            <a:srgbClr val="000000"/>
                          </a:solidFill>
                          <a:latin typeface="Montserrat Bold"/>
                        </a:rPr>
                        <a:t>hiện</a:t>
                      </a:r>
                      <a:r>
                        <a:rPr lang="en-US" sz="2500" dirty="0">
                          <a:solidFill>
                            <a:srgbClr val="000000"/>
                          </a:solidFill>
                          <a:latin typeface="Montserrat Bold"/>
                        </a:rPr>
                        <a:t> ETL, OLAP, </a:t>
                      </a:r>
                      <a:r>
                        <a:rPr lang="en-US" sz="2500" dirty="0" err="1">
                          <a:solidFill>
                            <a:srgbClr val="000000"/>
                          </a:solidFill>
                          <a:latin typeface="Montserrat Bold"/>
                        </a:rPr>
                        <a:t>StarSchema</a:t>
                      </a:r>
                      <a:r>
                        <a:rPr lang="en-US" sz="2500" dirty="0">
                          <a:solidFill>
                            <a:srgbClr val="000000"/>
                          </a:solidFill>
                          <a:latin typeface="Montserrat Bold"/>
                        </a:rPr>
                        <a:t>, Pivot, MDX, Dashboard</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a:solidFill>
                            <a:srgbClr val="000000"/>
                          </a:solidFill>
                          <a:latin typeface="Montserrat Bold"/>
                        </a:rPr>
                        <a:t>20%</a:t>
                      </a:r>
                      <a:endParaRPr lang="en-US" sz="2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95843">
                <a:tc>
                  <a:txBody>
                    <a:bodyPr/>
                    <a:lstStyle/>
                    <a:p>
                      <a:pPr algn="ctr">
                        <a:lnSpc>
                          <a:spcPts val="2659"/>
                        </a:lnSpc>
                        <a:defRPr/>
                      </a:pPr>
                      <a:r>
                        <a:rPr lang="en-US" sz="2500" dirty="0">
                          <a:solidFill>
                            <a:srgbClr val="000000"/>
                          </a:solidFill>
                          <a:latin typeface="Montserrat Bold"/>
                        </a:rPr>
                        <a:t>NGUYỄN THỊ MÙI</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dirty="0" err="1">
                          <a:solidFill>
                            <a:srgbClr val="000000"/>
                          </a:solidFill>
                          <a:latin typeface="Montserrat Bold"/>
                        </a:rPr>
                        <a:t>Tìm</a:t>
                      </a:r>
                      <a:r>
                        <a:rPr lang="en-US" sz="2500" dirty="0">
                          <a:solidFill>
                            <a:srgbClr val="000000"/>
                          </a:solidFill>
                          <a:latin typeface="Montserrat Bold"/>
                        </a:rPr>
                        <a:t> data, </a:t>
                      </a:r>
                      <a:r>
                        <a:rPr lang="en-US" sz="2500" dirty="0" err="1">
                          <a:solidFill>
                            <a:srgbClr val="000000"/>
                          </a:solidFill>
                          <a:latin typeface="Montserrat Bold"/>
                        </a:rPr>
                        <a:t>phân</a:t>
                      </a:r>
                      <a:r>
                        <a:rPr lang="en-US" sz="2500" dirty="0">
                          <a:solidFill>
                            <a:srgbClr val="000000"/>
                          </a:solidFill>
                          <a:latin typeface="Montserrat Bold"/>
                        </a:rPr>
                        <a:t> </a:t>
                      </a:r>
                      <a:r>
                        <a:rPr lang="en-US" sz="2500" dirty="0" err="1">
                          <a:solidFill>
                            <a:srgbClr val="000000"/>
                          </a:solidFill>
                          <a:latin typeface="Montserrat Bold"/>
                        </a:rPr>
                        <a:t>tích</a:t>
                      </a:r>
                      <a:r>
                        <a:rPr lang="en-US" sz="2500" dirty="0">
                          <a:solidFill>
                            <a:srgbClr val="000000"/>
                          </a:solidFill>
                          <a:latin typeface="Montserrat Bold"/>
                        </a:rPr>
                        <a:t> </a:t>
                      </a:r>
                      <a:r>
                        <a:rPr lang="en-US" sz="2500" dirty="0" err="1">
                          <a:solidFill>
                            <a:srgbClr val="000000"/>
                          </a:solidFill>
                          <a:latin typeface="Montserrat Bold"/>
                        </a:rPr>
                        <a:t>dữ</a:t>
                      </a:r>
                      <a:r>
                        <a:rPr lang="en-US" sz="2500" dirty="0">
                          <a:solidFill>
                            <a:srgbClr val="000000"/>
                          </a:solidFill>
                          <a:latin typeface="Montserrat Bold"/>
                        </a:rPr>
                        <a:t> </a:t>
                      </a:r>
                      <a:r>
                        <a:rPr lang="en-US" sz="2500" dirty="0" err="1">
                          <a:solidFill>
                            <a:srgbClr val="000000"/>
                          </a:solidFill>
                          <a:latin typeface="Montserrat Bold"/>
                        </a:rPr>
                        <a:t>liệu</a:t>
                      </a:r>
                      <a:r>
                        <a:rPr lang="en-US" sz="2500" dirty="0">
                          <a:solidFill>
                            <a:srgbClr val="000000"/>
                          </a:solidFill>
                          <a:latin typeface="Montserrat Bold"/>
                        </a:rPr>
                        <a:t>, </a:t>
                      </a:r>
                      <a:r>
                        <a:rPr lang="en-US" sz="2500" dirty="0" err="1">
                          <a:solidFill>
                            <a:srgbClr val="000000"/>
                          </a:solidFill>
                          <a:latin typeface="Montserrat Bold"/>
                        </a:rPr>
                        <a:t>thực</a:t>
                      </a:r>
                      <a:r>
                        <a:rPr lang="en-US" sz="2500" dirty="0">
                          <a:solidFill>
                            <a:srgbClr val="000000"/>
                          </a:solidFill>
                          <a:latin typeface="Montserrat Bold"/>
                        </a:rPr>
                        <a:t> </a:t>
                      </a:r>
                      <a:r>
                        <a:rPr lang="en-US" sz="2500" dirty="0" err="1">
                          <a:solidFill>
                            <a:srgbClr val="000000"/>
                          </a:solidFill>
                          <a:latin typeface="Montserrat Bold"/>
                        </a:rPr>
                        <a:t>hiện</a:t>
                      </a:r>
                      <a:r>
                        <a:rPr lang="en-US" sz="2500" dirty="0">
                          <a:solidFill>
                            <a:srgbClr val="000000"/>
                          </a:solidFill>
                          <a:latin typeface="Montserrat Bold"/>
                        </a:rPr>
                        <a:t> ETL, OLAP, </a:t>
                      </a:r>
                      <a:r>
                        <a:rPr lang="en-US" sz="2500" dirty="0" err="1">
                          <a:solidFill>
                            <a:srgbClr val="000000"/>
                          </a:solidFill>
                          <a:latin typeface="Montserrat Bold"/>
                        </a:rPr>
                        <a:t>StarSchema</a:t>
                      </a:r>
                      <a:r>
                        <a:rPr lang="en-US" sz="2500" dirty="0">
                          <a:solidFill>
                            <a:srgbClr val="000000"/>
                          </a:solidFill>
                          <a:latin typeface="Montserrat Bold"/>
                        </a:rPr>
                        <a:t>, Pivot, MDX, Dashboard</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a:solidFill>
                            <a:srgbClr val="000000"/>
                          </a:solidFill>
                          <a:latin typeface="Montserrat Bold"/>
                        </a:rPr>
                        <a:t>20%</a:t>
                      </a:r>
                      <a:endParaRPr lang="en-US" sz="2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95843">
                <a:tc>
                  <a:txBody>
                    <a:bodyPr/>
                    <a:lstStyle/>
                    <a:p>
                      <a:pPr algn="ctr">
                        <a:lnSpc>
                          <a:spcPts val="2659"/>
                        </a:lnSpc>
                        <a:defRPr/>
                      </a:pPr>
                      <a:r>
                        <a:rPr lang="en-US" sz="2500" dirty="0">
                          <a:solidFill>
                            <a:srgbClr val="000000"/>
                          </a:solidFill>
                          <a:latin typeface="Montserrat Bold"/>
                        </a:rPr>
                        <a:t>HOÀNG NGHĨA ĐỨC</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dirty="0" err="1">
                          <a:solidFill>
                            <a:srgbClr val="000000"/>
                          </a:solidFill>
                          <a:latin typeface="Montserrat Bold"/>
                        </a:rPr>
                        <a:t>Tìm</a:t>
                      </a:r>
                      <a:r>
                        <a:rPr lang="en-US" sz="2500" dirty="0">
                          <a:solidFill>
                            <a:srgbClr val="000000"/>
                          </a:solidFill>
                          <a:latin typeface="Montserrat Bold"/>
                        </a:rPr>
                        <a:t> data, </a:t>
                      </a:r>
                      <a:r>
                        <a:rPr lang="en-US" sz="2500" dirty="0" err="1">
                          <a:solidFill>
                            <a:srgbClr val="000000"/>
                          </a:solidFill>
                          <a:latin typeface="Montserrat Bold"/>
                        </a:rPr>
                        <a:t>phân</a:t>
                      </a:r>
                      <a:r>
                        <a:rPr lang="en-US" sz="2500" dirty="0">
                          <a:solidFill>
                            <a:srgbClr val="000000"/>
                          </a:solidFill>
                          <a:latin typeface="Montserrat Bold"/>
                        </a:rPr>
                        <a:t> </a:t>
                      </a:r>
                      <a:r>
                        <a:rPr lang="en-US" sz="2500" dirty="0" err="1">
                          <a:solidFill>
                            <a:srgbClr val="000000"/>
                          </a:solidFill>
                          <a:latin typeface="Montserrat Bold"/>
                        </a:rPr>
                        <a:t>tích</a:t>
                      </a:r>
                      <a:r>
                        <a:rPr lang="en-US" sz="2500" dirty="0">
                          <a:solidFill>
                            <a:srgbClr val="000000"/>
                          </a:solidFill>
                          <a:latin typeface="Montserrat Bold"/>
                        </a:rPr>
                        <a:t> </a:t>
                      </a:r>
                      <a:r>
                        <a:rPr lang="en-US" sz="2500" dirty="0" err="1">
                          <a:solidFill>
                            <a:srgbClr val="000000"/>
                          </a:solidFill>
                          <a:latin typeface="Montserrat Bold"/>
                        </a:rPr>
                        <a:t>dữ</a:t>
                      </a:r>
                      <a:r>
                        <a:rPr lang="en-US" sz="2500" dirty="0">
                          <a:solidFill>
                            <a:srgbClr val="000000"/>
                          </a:solidFill>
                          <a:latin typeface="Montserrat Bold"/>
                        </a:rPr>
                        <a:t> </a:t>
                      </a:r>
                      <a:r>
                        <a:rPr lang="en-US" sz="2500" dirty="0" err="1">
                          <a:solidFill>
                            <a:srgbClr val="000000"/>
                          </a:solidFill>
                          <a:latin typeface="Montserrat Bold"/>
                        </a:rPr>
                        <a:t>liệu</a:t>
                      </a:r>
                      <a:r>
                        <a:rPr lang="en-US" sz="2500" dirty="0">
                          <a:solidFill>
                            <a:srgbClr val="000000"/>
                          </a:solidFill>
                          <a:latin typeface="Montserrat Bold"/>
                        </a:rPr>
                        <a:t>, </a:t>
                      </a:r>
                      <a:r>
                        <a:rPr lang="en-US" sz="2500" dirty="0" err="1">
                          <a:solidFill>
                            <a:srgbClr val="000000"/>
                          </a:solidFill>
                          <a:latin typeface="Montserrat Bold"/>
                        </a:rPr>
                        <a:t>thực</a:t>
                      </a:r>
                      <a:r>
                        <a:rPr lang="en-US" sz="2500" dirty="0">
                          <a:solidFill>
                            <a:srgbClr val="000000"/>
                          </a:solidFill>
                          <a:latin typeface="Montserrat Bold"/>
                        </a:rPr>
                        <a:t> </a:t>
                      </a:r>
                      <a:r>
                        <a:rPr lang="en-US" sz="2500" dirty="0" err="1">
                          <a:solidFill>
                            <a:srgbClr val="000000"/>
                          </a:solidFill>
                          <a:latin typeface="Montserrat Bold"/>
                        </a:rPr>
                        <a:t>hiện</a:t>
                      </a:r>
                      <a:r>
                        <a:rPr lang="en-US" sz="2500" dirty="0">
                          <a:solidFill>
                            <a:srgbClr val="000000"/>
                          </a:solidFill>
                          <a:latin typeface="Montserrat Bold"/>
                        </a:rPr>
                        <a:t> ETL, OLAP, </a:t>
                      </a:r>
                      <a:r>
                        <a:rPr lang="en-US" sz="2500" dirty="0" err="1">
                          <a:solidFill>
                            <a:srgbClr val="000000"/>
                          </a:solidFill>
                          <a:latin typeface="Montserrat Bold"/>
                        </a:rPr>
                        <a:t>StarSchema</a:t>
                      </a:r>
                      <a:r>
                        <a:rPr lang="en-US" sz="2500" dirty="0">
                          <a:solidFill>
                            <a:srgbClr val="000000"/>
                          </a:solidFill>
                          <a:latin typeface="Montserrat Bold"/>
                        </a:rPr>
                        <a:t>, Pivot, MDX, Dashboard</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a:solidFill>
                            <a:srgbClr val="000000"/>
                          </a:solidFill>
                          <a:latin typeface="Montserrat Bold"/>
                        </a:rPr>
                        <a:t>20%</a:t>
                      </a:r>
                      <a:endParaRPr lang="en-US" sz="2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95843">
                <a:tc>
                  <a:txBody>
                    <a:bodyPr/>
                    <a:lstStyle/>
                    <a:p>
                      <a:pPr algn="ctr">
                        <a:lnSpc>
                          <a:spcPts val="2659"/>
                        </a:lnSpc>
                        <a:defRPr/>
                      </a:pPr>
                      <a:r>
                        <a:rPr lang="en-US" sz="2500" dirty="0">
                          <a:solidFill>
                            <a:srgbClr val="000000"/>
                          </a:solidFill>
                          <a:latin typeface="Montserrat Bold"/>
                        </a:rPr>
                        <a:t>HUỲNH THỊ ANH</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dirty="0" err="1">
                          <a:solidFill>
                            <a:srgbClr val="000000"/>
                          </a:solidFill>
                          <a:latin typeface="Montserrat Bold"/>
                        </a:rPr>
                        <a:t>Tìm</a:t>
                      </a:r>
                      <a:r>
                        <a:rPr lang="en-US" sz="2500" dirty="0">
                          <a:solidFill>
                            <a:srgbClr val="000000"/>
                          </a:solidFill>
                          <a:latin typeface="Montserrat Bold"/>
                        </a:rPr>
                        <a:t> data, </a:t>
                      </a:r>
                      <a:r>
                        <a:rPr lang="en-US" sz="2500" dirty="0" err="1">
                          <a:solidFill>
                            <a:srgbClr val="000000"/>
                          </a:solidFill>
                          <a:latin typeface="Montserrat Bold"/>
                        </a:rPr>
                        <a:t>phân</a:t>
                      </a:r>
                      <a:r>
                        <a:rPr lang="en-US" sz="2500" dirty="0">
                          <a:solidFill>
                            <a:srgbClr val="000000"/>
                          </a:solidFill>
                          <a:latin typeface="Montserrat Bold"/>
                        </a:rPr>
                        <a:t> </a:t>
                      </a:r>
                      <a:r>
                        <a:rPr lang="en-US" sz="2500" dirty="0" err="1">
                          <a:solidFill>
                            <a:srgbClr val="000000"/>
                          </a:solidFill>
                          <a:latin typeface="Montserrat Bold"/>
                        </a:rPr>
                        <a:t>tích</a:t>
                      </a:r>
                      <a:r>
                        <a:rPr lang="en-US" sz="2500" dirty="0">
                          <a:solidFill>
                            <a:srgbClr val="000000"/>
                          </a:solidFill>
                          <a:latin typeface="Montserrat Bold"/>
                        </a:rPr>
                        <a:t> </a:t>
                      </a:r>
                      <a:r>
                        <a:rPr lang="en-US" sz="2500" dirty="0" err="1">
                          <a:solidFill>
                            <a:srgbClr val="000000"/>
                          </a:solidFill>
                          <a:latin typeface="Montserrat Bold"/>
                        </a:rPr>
                        <a:t>dữ</a:t>
                      </a:r>
                      <a:r>
                        <a:rPr lang="en-US" sz="2500" dirty="0">
                          <a:solidFill>
                            <a:srgbClr val="000000"/>
                          </a:solidFill>
                          <a:latin typeface="Montserrat Bold"/>
                        </a:rPr>
                        <a:t> </a:t>
                      </a:r>
                      <a:r>
                        <a:rPr lang="en-US" sz="2500" dirty="0" err="1">
                          <a:solidFill>
                            <a:srgbClr val="000000"/>
                          </a:solidFill>
                          <a:latin typeface="Montserrat Bold"/>
                        </a:rPr>
                        <a:t>liệu</a:t>
                      </a:r>
                      <a:r>
                        <a:rPr lang="en-US" sz="2500" dirty="0">
                          <a:solidFill>
                            <a:srgbClr val="000000"/>
                          </a:solidFill>
                          <a:latin typeface="Montserrat Bold"/>
                        </a:rPr>
                        <a:t>, </a:t>
                      </a:r>
                      <a:r>
                        <a:rPr lang="en-US" sz="2500" dirty="0" err="1">
                          <a:solidFill>
                            <a:srgbClr val="000000"/>
                          </a:solidFill>
                          <a:latin typeface="Montserrat Bold"/>
                        </a:rPr>
                        <a:t>thực</a:t>
                      </a:r>
                      <a:r>
                        <a:rPr lang="en-US" sz="2500" dirty="0">
                          <a:solidFill>
                            <a:srgbClr val="000000"/>
                          </a:solidFill>
                          <a:latin typeface="Montserrat Bold"/>
                        </a:rPr>
                        <a:t> </a:t>
                      </a:r>
                      <a:r>
                        <a:rPr lang="en-US" sz="2500" dirty="0" err="1">
                          <a:solidFill>
                            <a:srgbClr val="000000"/>
                          </a:solidFill>
                          <a:latin typeface="Montserrat Bold"/>
                        </a:rPr>
                        <a:t>hiện</a:t>
                      </a:r>
                      <a:r>
                        <a:rPr lang="en-US" sz="2500" dirty="0">
                          <a:solidFill>
                            <a:srgbClr val="000000"/>
                          </a:solidFill>
                          <a:latin typeface="Montserrat Bold"/>
                        </a:rPr>
                        <a:t> ETL, OLAP, </a:t>
                      </a:r>
                      <a:r>
                        <a:rPr lang="en-US" sz="2500" dirty="0" err="1">
                          <a:solidFill>
                            <a:srgbClr val="000000"/>
                          </a:solidFill>
                          <a:latin typeface="Montserrat Bold"/>
                        </a:rPr>
                        <a:t>StarSchema</a:t>
                      </a:r>
                      <a:r>
                        <a:rPr lang="en-US" sz="2500" dirty="0">
                          <a:solidFill>
                            <a:srgbClr val="000000"/>
                          </a:solidFill>
                          <a:latin typeface="Montserrat Bold"/>
                        </a:rPr>
                        <a:t>, Pivot, MDX, Dashboard</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a:solidFill>
                            <a:srgbClr val="000000"/>
                          </a:solidFill>
                          <a:latin typeface="Montserrat Bold"/>
                        </a:rPr>
                        <a:t>20%</a:t>
                      </a:r>
                      <a:endParaRPr lang="en-US" sz="2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95843">
                <a:tc>
                  <a:txBody>
                    <a:bodyPr/>
                    <a:lstStyle/>
                    <a:p>
                      <a:pPr algn="ctr">
                        <a:lnSpc>
                          <a:spcPts val="2659"/>
                        </a:lnSpc>
                        <a:defRPr/>
                      </a:pPr>
                      <a:r>
                        <a:rPr lang="en-US" sz="2500" dirty="0">
                          <a:solidFill>
                            <a:srgbClr val="000000"/>
                          </a:solidFill>
                          <a:latin typeface="Montserrat Bold"/>
                        </a:rPr>
                        <a:t>TỐNG KHÁNH LINH</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dirty="0" err="1">
                          <a:solidFill>
                            <a:srgbClr val="000000"/>
                          </a:solidFill>
                          <a:latin typeface="Montserrat Bold"/>
                        </a:rPr>
                        <a:t>Tìm</a:t>
                      </a:r>
                      <a:r>
                        <a:rPr lang="en-US" sz="2500" dirty="0">
                          <a:solidFill>
                            <a:srgbClr val="000000"/>
                          </a:solidFill>
                          <a:latin typeface="Montserrat Bold"/>
                        </a:rPr>
                        <a:t> data, </a:t>
                      </a:r>
                      <a:r>
                        <a:rPr lang="en-US" sz="2500" dirty="0" err="1">
                          <a:solidFill>
                            <a:srgbClr val="000000"/>
                          </a:solidFill>
                          <a:latin typeface="Montserrat Bold"/>
                        </a:rPr>
                        <a:t>phân</a:t>
                      </a:r>
                      <a:r>
                        <a:rPr lang="en-US" sz="2500" dirty="0">
                          <a:solidFill>
                            <a:srgbClr val="000000"/>
                          </a:solidFill>
                          <a:latin typeface="Montserrat Bold"/>
                        </a:rPr>
                        <a:t> </a:t>
                      </a:r>
                      <a:r>
                        <a:rPr lang="en-US" sz="2500" dirty="0" err="1">
                          <a:solidFill>
                            <a:srgbClr val="000000"/>
                          </a:solidFill>
                          <a:latin typeface="Montserrat Bold"/>
                        </a:rPr>
                        <a:t>tích</a:t>
                      </a:r>
                      <a:r>
                        <a:rPr lang="en-US" sz="2500" dirty="0">
                          <a:solidFill>
                            <a:srgbClr val="000000"/>
                          </a:solidFill>
                          <a:latin typeface="Montserrat Bold"/>
                        </a:rPr>
                        <a:t> </a:t>
                      </a:r>
                      <a:r>
                        <a:rPr lang="en-US" sz="2500" dirty="0" err="1">
                          <a:solidFill>
                            <a:srgbClr val="000000"/>
                          </a:solidFill>
                          <a:latin typeface="Montserrat Bold"/>
                        </a:rPr>
                        <a:t>dữ</a:t>
                      </a:r>
                      <a:r>
                        <a:rPr lang="en-US" sz="2500" dirty="0">
                          <a:solidFill>
                            <a:srgbClr val="000000"/>
                          </a:solidFill>
                          <a:latin typeface="Montserrat Bold"/>
                        </a:rPr>
                        <a:t> </a:t>
                      </a:r>
                      <a:r>
                        <a:rPr lang="en-US" sz="2500" dirty="0" err="1">
                          <a:solidFill>
                            <a:srgbClr val="000000"/>
                          </a:solidFill>
                          <a:latin typeface="Montserrat Bold"/>
                        </a:rPr>
                        <a:t>liệu</a:t>
                      </a:r>
                      <a:r>
                        <a:rPr lang="en-US" sz="2500" dirty="0">
                          <a:solidFill>
                            <a:srgbClr val="000000"/>
                          </a:solidFill>
                          <a:latin typeface="Montserrat Bold"/>
                        </a:rPr>
                        <a:t>, </a:t>
                      </a:r>
                      <a:r>
                        <a:rPr lang="en-US" sz="2500" dirty="0" err="1">
                          <a:solidFill>
                            <a:srgbClr val="000000"/>
                          </a:solidFill>
                          <a:latin typeface="Montserrat Bold"/>
                        </a:rPr>
                        <a:t>thực</a:t>
                      </a:r>
                      <a:r>
                        <a:rPr lang="en-US" sz="2500" dirty="0">
                          <a:solidFill>
                            <a:srgbClr val="000000"/>
                          </a:solidFill>
                          <a:latin typeface="Montserrat Bold"/>
                        </a:rPr>
                        <a:t> </a:t>
                      </a:r>
                      <a:r>
                        <a:rPr lang="en-US" sz="2500" dirty="0" err="1">
                          <a:solidFill>
                            <a:srgbClr val="000000"/>
                          </a:solidFill>
                          <a:latin typeface="Montserrat Bold"/>
                        </a:rPr>
                        <a:t>hiện</a:t>
                      </a:r>
                      <a:r>
                        <a:rPr lang="en-US" sz="2500" dirty="0">
                          <a:solidFill>
                            <a:srgbClr val="000000"/>
                          </a:solidFill>
                          <a:latin typeface="Montserrat Bold"/>
                        </a:rPr>
                        <a:t> ETL, OLAP, </a:t>
                      </a:r>
                      <a:r>
                        <a:rPr lang="en-US" sz="2500" dirty="0" err="1">
                          <a:solidFill>
                            <a:srgbClr val="000000"/>
                          </a:solidFill>
                          <a:latin typeface="Montserrat Bold"/>
                        </a:rPr>
                        <a:t>StarSchema</a:t>
                      </a:r>
                      <a:r>
                        <a:rPr lang="en-US" sz="2500" dirty="0">
                          <a:solidFill>
                            <a:srgbClr val="000000"/>
                          </a:solidFill>
                          <a:latin typeface="Montserrat Bold"/>
                        </a:rPr>
                        <a:t>, Pivot, MDX, Dashboard</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2500" dirty="0">
                          <a:solidFill>
                            <a:srgbClr val="000000"/>
                          </a:solidFill>
                          <a:latin typeface="Montserrat Bold"/>
                        </a:rPr>
                        <a:t>20%</a:t>
                      </a:r>
                      <a:endParaRPr lang="en-US" sz="2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 name="TextBox 4"/>
          <p:cNvSpPr txBox="1"/>
          <p:nvPr/>
        </p:nvSpPr>
        <p:spPr>
          <a:xfrm>
            <a:off x="2599335" y="295350"/>
            <a:ext cx="14057272" cy="1666553"/>
          </a:xfrm>
          <a:prstGeom prst="rect">
            <a:avLst/>
          </a:prstGeom>
        </p:spPr>
        <p:txBody>
          <a:bodyPr lIns="0" tIns="0" rIns="0" bIns="0" rtlCol="0" anchor="t">
            <a:spAutoFit/>
          </a:bodyPr>
          <a:lstStyle/>
          <a:p>
            <a:pPr algn="ctr">
              <a:lnSpc>
                <a:spcPts val="13667"/>
              </a:lnSpc>
            </a:pPr>
            <a:r>
              <a:rPr lang="en-US" sz="9762">
                <a:solidFill>
                  <a:srgbClr val="000000"/>
                </a:solidFill>
                <a:latin typeface="Montserrat Ultra-Bold"/>
              </a:rPr>
              <a:t>THÀNH VIÊN NHÓM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821657" y="-464077"/>
            <a:ext cx="9337993" cy="2207162"/>
          </a:xfrm>
          <a:custGeom>
            <a:avLst/>
            <a:gdLst/>
            <a:ahLst/>
            <a:cxnLst/>
            <a:rect l="l" t="t" r="r" b="b"/>
            <a:pathLst>
              <a:path w="9337993" h="2207162">
                <a:moveTo>
                  <a:pt x="0" y="0"/>
                </a:moveTo>
                <a:lnTo>
                  <a:pt x="9337993" y="0"/>
                </a:lnTo>
                <a:lnTo>
                  <a:pt x="9337993" y="2207162"/>
                </a:lnTo>
                <a:lnTo>
                  <a:pt x="0" y="22071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42875" y="285740"/>
            <a:ext cx="8373461" cy="1077218"/>
          </a:xfrm>
          <a:prstGeom prst="rect">
            <a:avLst/>
          </a:prstGeom>
        </p:spPr>
        <p:txBody>
          <a:bodyPr lIns="0" tIns="0" rIns="0" bIns="0" rtlCol="0" anchor="t">
            <a:spAutoFit/>
          </a:bodyPr>
          <a:lstStyle/>
          <a:p>
            <a:pPr>
              <a:lnSpc>
                <a:spcPts val="8394"/>
              </a:lnSpc>
            </a:pPr>
            <a:r>
              <a:rPr lang="en-US" sz="7299" dirty="0">
                <a:solidFill>
                  <a:srgbClr val="FFFFFF"/>
                </a:solidFill>
                <a:latin typeface="Montserrat" panose="00000500000000000000" pitchFamily="2" charset="-93"/>
              </a:rPr>
              <a:t>GIỚI THIỆU DATA</a:t>
            </a:r>
          </a:p>
        </p:txBody>
      </p:sp>
      <p:sp>
        <p:nvSpPr>
          <p:cNvPr id="5" name="TextBox 5"/>
          <p:cNvSpPr txBox="1"/>
          <p:nvPr/>
        </p:nvSpPr>
        <p:spPr>
          <a:xfrm>
            <a:off x="1529587" y="2105810"/>
            <a:ext cx="16392143" cy="580390"/>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Montserrat"/>
              </a:rPr>
              <a:t>TOPIC:Phân tích dữ liệu doanh thu bán sách dựa trên thể loại và tác giả </a:t>
            </a:r>
          </a:p>
        </p:txBody>
      </p:sp>
      <p:sp>
        <p:nvSpPr>
          <p:cNvPr id="6" name="Freeform 6"/>
          <p:cNvSpPr/>
          <p:nvPr/>
        </p:nvSpPr>
        <p:spPr>
          <a:xfrm>
            <a:off x="2295725" y="5451607"/>
            <a:ext cx="13316250" cy="3992632"/>
          </a:xfrm>
          <a:custGeom>
            <a:avLst/>
            <a:gdLst/>
            <a:ahLst/>
            <a:cxnLst/>
            <a:rect l="l" t="t" r="r" b="b"/>
            <a:pathLst>
              <a:path w="13316250" h="3992632">
                <a:moveTo>
                  <a:pt x="0" y="0"/>
                </a:moveTo>
                <a:lnTo>
                  <a:pt x="13316251" y="0"/>
                </a:lnTo>
                <a:lnTo>
                  <a:pt x="13316251" y="3992632"/>
                </a:lnTo>
                <a:lnTo>
                  <a:pt x="0" y="3992632"/>
                </a:lnTo>
                <a:lnTo>
                  <a:pt x="0" y="0"/>
                </a:lnTo>
                <a:close/>
              </a:path>
            </a:pathLst>
          </a:custGeom>
          <a:blipFill>
            <a:blip r:embed="rId7"/>
            <a:stretch>
              <a:fillRect/>
            </a:stretch>
          </a:blipFill>
        </p:spPr>
      </p:sp>
      <p:sp>
        <p:nvSpPr>
          <p:cNvPr id="7" name="TextBox 7"/>
          <p:cNvSpPr txBox="1"/>
          <p:nvPr/>
        </p:nvSpPr>
        <p:spPr>
          <a:xfrm>
            <a:off x="1529587" y="2866025"/>
            <a:ext cx="16392143" cy="2380615"/>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000000"/>
                </a:solidFill>
                <a:latin typeface="Montserrat"/>
              </a:rPr>
              <a:t>NỘI DUNG : </a:t>
            </a:r>
            <a:r>
              <a:rPr lang="en-US" sz="3399" dirty="0" err="1">
                <a:solidFill>
                  <a:srgbClr val="000000"/>
                </a:solidFill>
                <a:latin typeface="Montserrat"/>
              </a:rPr>
              <a:t>Bộ</a:t>
            </a:r>
            <a:r>
              <a:rPr lang="en-US" sz="3399" dirty="0">
                <a:solidFill>
                  <a:srgbClr val="000000"/>
                </a:solidFill>
                <a:latin typeface="Montserrat"/>
              </a:rPr>
              <a:t> </a:t>
            </a:r>
            <a:r>
              <a:rPr lang="en-US" sz="3399" dirty="0" err="1">
                <a:solidFill>
                  <a:srgbClr val="000000"/>
                </a:solidFill>
                <a:latin typeface="Montserrat"/>
              </a:rPr>
              <a:t>dữ</a:t>
            </a:r>
            <a:r>
              <a:rPr lang="en-US" sz="3399" dirty="0">
                <a:solidFill>
                  <a:srgbClr val="000000"/>
                </a:solidFill>
                <a:latin typeface="Montserrat"/>
              </a:rPr>
              <a:t> </a:t>
            </a:r>
            <a:r>
              <a:rPr lang="en-US" sz="3399" dirty="0" err="1">
                <a:solidFill>
                  <a:srgbClr val="000000"/>
                </a:solidFill>
                <a:latin typeface="Montserrat"/>
              </a:rPr>
              <a:t>liệu</a:t>
            </a:r>
            <a:r>
              <a:rPr lang="en-US" sz="3399" dirty="0">
                <a:solidFill>
                  <a:srgbClr val="000000"/>
                </a:solidFill>
                <a:latin typeface="Montserrat"/>
              </a:rPr>
              <a:t> </a:t>
            </a:r>
            <a:r>
              <a:rPr lang="en-US" sz="3399" dirty="0" err="1">
                <a:solidFill>
                  <a:srgbClr val="000000"/>
                </a:solidFill>
                <a:latin typeface="Montserrat"/>
              </a:rPr>
              <a:t>về</a:t>
            </a:r>
            <a:r>
              <a:rPr lang="en-US" sz="3399" dirty="0">
                <a:solidFill>
                  <a:srgbClr val="000000"/>
                </a:solidFill>
                <a:latin typeface="Montserrat"/>
              </a:rPr>
              <a:t> </a:t>
            </a:r>
            <a:r>
              <a:rPr lang="en-US" sz="3399" dirty="0" err="1">
                <a:solidFill>
                  <a:srgbClr val="000000"/>
                </a:solidFill>
                <a:latin typeface="Montserrat"/>
              </a:rPr>
              <a:t>doanh</a:t>
            </a:r>
            <a:r>
              <a:rPr lang="en-US" sz="3399" dirty="0">
                <a:solidFill>
                  <a:srgbClr val="000000"/>
                </a:solidFill>
                <a:latin typeface="Montserrat"/>
              </a:rPr>
              <a:t> </a:t>
            </a:r>
            <a:r>
              <a:rPr lang="en-US" sz="3399" dirty="0" err="1">
                <a:solidFill>
                  <a:srgbClr val="000000"/>
                </a:solidFill>
                <a:latin typeface="Montserrat"/>
              </a:rPr>
              <a:t>số</a:t>
            </a:r>
            <a:r>
              <a:rPr lang="en-US" sz="3399" dirty="0">
                <a:solidFill>
                  <a:srgbClr val="000000"/>
                </a:solidFill>
                <a:latin typeface="Montserrat"/>
              </a:rPr>
              <a:t> </a:t>
            </a:r>
            <a:r>
              <a:rPr lang="en-US" sz="3399" dirty="0" err="1">
                <a:solidFill>
                  <a:srgbClr val="000000"/>
                </a:solidFill>
                <a:latin typeface="Montserrat"/>
              </a:rPr>
              <a:t>bán</a:t>
            </a:r>
            <a:r>
              <a:rPr lang="en-US" sz="3399" dirty="0">
                <a:solidFill>
                  <a:srgbClr val="000000"/>
                </a:solidFill>
                <a:latin typeface="Montserrat"/>
              </a:rPr>
              <a:t> </a:t>
            </a:r>
            <a:r>
              <a:rPr lang="en-US" sz="3399" dirty="0" err="1">
                <a:solidFill>
                  <a:srgbClr val="000000"/>
                </a:solidFill>
                <a:latin typeface="Montserrat"/>
              </a:rPr>
              <a:t>hàng</a:t>
            </a:r>
            <a:r>
              <a:rPr lang="en-US" sz="3399" dirty="0">
                <a:solidFill>
                  <a:srgbClr val="000000"/>
                </a:solidFill>
                <a:latin typeface="Montserrat"/>
              </a:rPr>
              <a:t> </a:t>
            </a:r>
            <a:r>
              <a:rPr lang="en-US" sz="3399" dirty="0" err="1">
                <a:solidFill>
                  <a:srgbClr val="000000"/>
                </a:solidFill>
                <a:latin typeface="Montserrat"/>
              </a:rPr>
              <a:t>cung</a:t>
            </a:r>
            <a:r>
              <a:rPr lang="en-US" sz="3399" dirty="0">
                <a:solidFill>
                  <a:srgbClr val="000000"/>
                </a:solidFill>
                <a:latin typeface="Montserrat"/>
              </a:rPr>
              <a:t> </a:t>
            </a:r>
            <a:r>
              <a:rPr lang="en-US" sz="3399" dirty="0" err="1">
                <a:solidFill>
                  <a:srgbClr val="000000"/>
                </a:solidFill>
                <a:latin typeface="Montserrat"/>
              </a:rPr>
              <a:t>cấp</a:t>
            </a:r>
            <a:r>
              <a:rPr lang="en-US" sz="3399" dirty="0">
                <a:solidFill>
                  <a:srgbClr val="000000"/>
                </a:solidFill>
                <a:latin typeface="Montserrat"/>
              </a:rPr>
              <a:t> </a:t>
            </a:r>
            <a:r>
              <a:rPr lang="en-US" sz="3399" dirty="0" err="1">
                <a:solidFill>
                  <a:srgbClr val="000000"/>
                </a:solidFill>
                <a:latin typeface="Montserrat"/>
              </a:rPr>
              <a:t>thông</a:t>
            </a:r>
            <a:r>
              <a:rPr lang="en-US" sz="3399" dirty="0">
                <a:solidFill>
                  <a:srgbClr val="000000"/>
                </a:solidFill>
                <a:latin typeface="Montserrat"/>
              </a:rPr>
              <a:t> tin </a:t>
            </a:r>
            <a:r>
              <a:rPr lang="en-US" sz="3399" dirty="0" err="1">
                <a:solidFill>
                  <a:srgbClr val="000000"/>
                </a:solidFill>
                <a:latin typeface="Montserrat"/>
              </a:rPr>
              <a:t>toàn</a:t>
            </a:r>
            <a:r>
              <a:rPr lang="en-US" sz="3399" dirty="0">
                <a:solidFill>
                  <a:srgbClr val="000000"/>
                </a:solidFill>
                <a:latin typeface="Montserrat"/>
              </a:rPr>
              <a:t> </a:t>
            </a:r>
            <a:r>
              <a:rPr lang="en-US" sz="3399" dirty="0" err="1">
                <a:solidFill>
                  <a:srgbClr val="000000"/>
                </a:solidFill>
                <a:latin typeface="Montserrat"/>
              </a:rPr>
              <a:t>diện</a:t>
            </a:r>
            <a:r>
              <a:rPr lang="en-US" sz="3399" dirty="0">
                <a:solidFill>
                  <a:srgbClr val="000000"/>
                </a:solidFill>
                <a:latin typeface="Montserrat"/>
              </a:rPr>
              <a:t> </a:t>
            </a:r>
            <a:r>
              <a:rPr lang="en-US" sz="3399" dirty="0" err="1">
                <a:solidFill>
                  <a:srgbClr val="000000"/>
                </a:solidFill>
                <a:latin typeface="Montserrat"/>
              </a:rPr>
              <a:t>về</a:t>
            </a:r>
            <a:r>
              <a:rPr lang="en-US" sz="3399" dirty="0">
                <a:solidFill>
                  <a:srgbClr val="000000"/>
                </a:solidFill>
                <a:latin typeface="Montserrat"/>
              </a:rPr>
              <a:t> </a:t>
            </a:r>
            <a:r>
              <a:rPr lang="en-US" sz="3399" dirty="0" err="1">
                <a:solidFill>
                  <a:srgbClr val="000000"/>
                </a:solidFill>
                <a:latin typeface="Montserrat"/>
              </a:rPr>
              <a:t>các</a:t>
            </a:r>
            <a:r>
              <a:rPr lang="en-US" sz="3399" dirty="0">
                <a:solidFill>
                  <a:srgbClr val="000000"/>
                </a:solidFill>
                <a:latin typeface="Montserrat"/>
              </a:rPr>
              <a:t> </a:t>
            </a:r>
            <a:r>
              <a:rPr lang="en-US" sz="3399" dirty="0" err="1">
                <a:solidFill>
                  <a:srgbClr val="000000"/>
                </a:solidFill>
                <a:latin typeface="Montserrat"/>
              </a:rPr>
              <a:t>khía</a:t>
            </a:r>
            <a:r>
              <a:rPr lang="en-US" sz="3399" dirty="0">
                <a:solidFill>
                  <a:srgbClr val="000000"/>
                </a:solidFill>
                <a:latin typeface="Montserrat"/>
              </a:rPr>
              <a:t> </a:t>
            </a:r>
            <a:r>
              <a:rPr lang="en-US" sz="3399" dirty="0" err="1">
                <a:solidFill>
                  <a:srgbClr val="000000"/>
                </a:solidFill>
                <a:latin typeface="Montserrat"/>
              </a:rPr>
              <a:t>cạnh</a:t>
            </a:r>
            <a:r>
              <a:rPr lang="en-US" sz="3399" dirty="0">
                <a:solidFill>
                  <a:srgbClr val="000000"/>
                </a:solidFill>
                <a:latin typeface="Montserrat"/>
              </a:rPr>
              <a:t> </a:t>
            </a:r>
            <a:r>
              <a:rPr lang="en-US" sz="3399" dirty="0" err="1">
                <a:solidFill>
                  <a:srgbClr val="000000"/>
                </a:solidFill>
                <a:latin typeface="Montserrat"/>
              </a:rPr>
              <a:t>khác</a:t>
            </a:r>
            <a:r>
              <a:rPr lang="en-US" sz="3399" dirty="0">
                <a:solidFill>
                  <a:srgbClr val="000000"/>
                </a:solidFill>
                <a:latin typeface="Montserrat"/>
              </a:rPr>
              <a:t> </a:t>
            </a:r>
            <a:r>
              <a:rPr lang="en-US" sz="3399" dirty="0" err="1">
                <a:solidFill>
                  <a:srgbClr val="000000"/>
                </a:solidFill>
                <a:latin typeface="Montserrat"/>
              </a:rPr>
              <a:t>nhau</a:t>
            </a:r>
            <a:r>
              <a:rPr lang="en-US" sz="3399" dirty="0">
                <a:solidFill>
                  <a:srgbClr val="000000"/>
                </a:solidFill>
                <a:latin typeface="Montserrat"/>
              </a:rPr>
              <a:t> </a:t>
            </a:r>
            <a:r>
              <a:rPr lang="en-US" sz="3399" dirty="0" err="1">
                <a:solidFill>
                  <a:srgbClr val="000000"/>
                </a:solidFill>
                <a:latin typeface="Montserrat"/>
              </a:rPr>
              <a:t>của</a:t>
            </a:r>
            <a:r>
              <a:rPr lang="en-US" sz="3399" dirty="0">
                <a:solidFill>
                  <a:srgbClr val="000000"/>
                </a:solidFill>
                <a:latin typeface="Montserrat"/>
              </a:rPr>
              <a:t> </a:t>
            </a:r>
            <a:r>
              <a:rPr lang="en-US" sz="3399" dirty="0" err="1">
                <a:solidFill>
                  <a:srgbClr val="000000"/>
                </a:solidFill>
                <a:latin typeface="Montserrat"/>
              </a:rPr>
              <a:t>sách</a:t>
            </a:r>
            <a:r>
              <a:rPr lang="en-US" sz="3399" dirty="0">
                <a:solidFill>
                  <a:srgbClr val="000000"/>
                </a:solidFill>
                <a:latin typeface="Montserrat"/>
              </a:rPr>
              <a:t>, bao </a:t>
            </a:r>
            <a:r>
              <a:rPr lang="en-US" sz="3399" dirty="0" err="1">
                <a:solidFill>
                  <a:srgbClr val="000000"/>
                </a:solidFill>
                <a:latin typeface="Montserrat"/>
              </a:rPr>
              <a:t>gồm</a:t>
            </a:r>
            <a:r>
              <a:rPr lang="en-US" sz="3399" dirty="0">
                <a:solidFill>
                  <a:srgbClr val="000000"/>
                </a:solidFill>
                <a:latin typeface="Montserrat"/>
              </a:rPr>
              <a:t> </a:t>
            </a:r>
            <a:r>
              <a:rPr lang="en-US" sz="3399" dirty="0" err="1">
                <a:solidFill>
                  <a:srgbClr val="000000"/>
                </a:solidFill>
                <a:latin typeface="Montserrat"/>
              </a:rPr>
              <a:t>năm</a:t>
            </a:r>
            <a:r>
              <a:rPr lang="en-US" sz="3399" dirty="0">
                <a:solidFill>
                  <a:srgbClr val="000000"/>
                </a:solidFill>
                <a:latin typeface="Montserrat"/>
              </a:rPr>
              <a:t> </a:t>
            </a:r>
            <a:r>
              <a:rPr lang="en-US" sz="3399" dirty="0" err="1">
                <a:solidFill>
                  <a:srgbClr val="000000"/>
                </a:solidFill>
                <a:latin typeface="Montserrat"/>
              </a:rPr>
              <a:t>xuất</a:t>
            </a:r>
            <a:r>
              <a:rPr lang="en-US" sz="3399" dirty="0">
                <a:solidFill>
                  <a:srgbClr val="000000"/>
                </a:solidFill>
                <a:latin typeface="Montserrat"/>
              </a:rPr>
              <a:t> </a:t>
            </a:r>
            <a:r>
              <a:rPr lang="en-US" sz="3399" dirty="0" err="1">
                <a:solidFill>
                  <a:srgbClr val="000000"/>
                </a:solidFill>
                <a:latin typeface="Montserrat"/>
              </a:rPr>
              <a:t>bản</a:t>
            </a:r>
            <a:r>
              <a:rPr lang="en-US" sz="3399" dirty="0">
                <a:solidFill>
                  <a:srgbClr val="000000"/>
                </a:solidFill>
                <a:latin typeface="Montserrat"/>
              </a:rPr>
              <a:t>, </a:t>
            </a:r>
            <a:r>
              <a:rPr lang="en-US" sz="3399" dirty="0" err="1">
                <a:solidFill>
                  <a:srgbClr val="000000"/>
                </a:solidFill>
                <a:latin typeface="Montserrat"/>
              </a:rPr>
              <a:t>thông</a:t>
            </a:r>
            <a:r>
              <a:rPr lang="en-US" sz="3399" dirty="0">
                <a:solidFill>
                  <a:srgbClr val="000000"/>
                </a:solidFill>
                <a:latin typeface="Montserrat"/>
              </a:rPr>
              <a:t> tin chi </a:t>
            </a:r>
            <a:r>
              <a:rPr lang="en-US" sz="3399" dirty="0" err="1">
                <a:solidFill>
                  <a:srgbClr val="000000"/>
                </a:solidFill>
                <a:latin typeface="Montserrat"/>
              </a:rPr>
              <a:t>tiết</a:t>
            </a:r>
            <a:r>
              <a:rPr lang="en-US" sz="3399" dirty="0">
                <a:solidFill>
                  <a:srgbClr val="000000"/>
                </a:solidFill>
                <a:latin typeface="Montserrat"/>
              </a:rPr>
              <a:t> </a:t>
            </a:r>
            <a:r>
              <a:rPr lang="en-US" sz="3399" dirty="0" err="1">
                <a:solidFill>
                  <a:srgbClr val="000000"/>
                </a:solidFill>
                <a:latin typeface="Montserrat"/>
              </a:rPr>
              <a:t>về</a:t>
            </a:r>
            <a:r>
              <a:rPr lang="en-US" sz="3399" dirty="0">
                <a:solidFill>
                  <a:srgbClr val="000000"/>
                </a:solidFill>
                <a:latin typeface="Montserrat"/>
              </a:rPr>
              <a:t> </a:t>
            </a:r>
            <a:r>
              <a:rPr lang="en-US" sz="3399" dirty="0" err="1">
                <a:solidFill>
                  <a:srgbClr val="000000"/>
                </a:solidFill>
                <a:latin typeface="Montserrat"/>
              </a:rPr>
              <a:t>tác</a:t>
            </a:r>
            <a:r>
              <a:rPr lang="en-US" sz="3399" dirty="0">
                <a:solidFill>
                  <a:srgbClr val="000000"/>
                </a:solidFill>
                <a:latin typeface="Montserrat"/>
              </a:rPr>
              <a:t> </a:t>
            </a:r>
            <a:r>
              <a:rPr lang="en-US" sz="3399" dirty="0" err="1">
                <a:solidFill>
                  <a:srgbClr val="000000"/>
                </a:solidFill>
                <a:latin typeface="Montserrat"/>
              </a:rPr>
              <a:t>giả</a:t>
            </a:r>
            <a:r>
              <a:rPr lang="en-US" sz="3399" dirty="0">
                <a:solidFill>
                  <a:srgbClr val="000000"/>
                </a:solidFill>
                <a:latin typeface="Montserrat"/>
              </a:rPr>
              <a:t>, </a:t>
            </a:r>
            <a:r>
              <a:rPr lang="en-US" sz="3399" dirty="0" err="1">
                <a:solidFill>
                  <a:srgbClr val="000000"/>
                </a:solidFill>
                <a:latin typeface="Montserrat"/>
              </a:rPr>
              <a:t>xếp</a:t>
            </a:r>
            <a:r>
              <a:rPr lang="en-US" sz="3399" dirty="0">
                <a:solidFill>
                  <a:srgbClr val="000000"/>
                </a:solidFill>
                <a:latin typeface="Montserrat"/>
              </a:rPr>
              <a:t> </a:t>
            </a:r>
            <a:r>
              <a:rPr lang="en-US" sz="3399" dirty="0" err="1">
                <a:solidFill>
                  <a:srgbClr val="000000"/>
                </a:solidFill>
                <a:latin typeface="Montserrat"/>
              </a:rPr>
              <a:t>hạng</a:t>
            </a:r>
            <a:r>
              <a:rPr lang="en-US" sz="3399" dirty="0">
                <a:solidFill>
                  <a:srgbClr val="000000"/>
                </a:solidFill>
                <a:latin typeface="Montserrat"/>
              </a:rPr>
              <a:t> do </a:t>
            </a:r>
            <a:r>
              <a:rPr lang="en-US" sz="3399" dirty="0" err="1">
                <a:solidFill>
                  <a:srgbClr val="000000"/>
                </a:solidFill>
                <a:latin typeface="Montserrat"/>
              </a:rPr>
              <a:t>độc</a:t>
            </a:r>
            <a:r>
              <a:rPr lang="en-US" sz="3399" dirty="0">
                <a:solidFill>
                  <a:srgbClr val="000000"/>
                </a:solidFill>
                <a:latin typeface="Montserrat"/>
              </a:rPr>
              <a:t> </a:t>
            </a:r>
            <a:r>
              <a:rPr lang="en-US" sz="3399" dirty="0" err="1">
                <a:solidFill>
                  <a:srgbClr val="000000"/>
                </a:solidFill>
                <a:latin typeface="Montserrat"/>
              </a:rPr>
              <a:t>giả</a:t>
            </a:r>
            <a:r>
              <a:rPr lang="en-US" sz="3399" dirty="0">
                <a:solidFill>
                  <a:srgbClr val="000000"/>
                </a:solidFill>
                <a:latin typeface="Montserrat"/>
              </a:rPr>
              <a:t> </a:t>
            </a:r>
            <a:r>
              <a:rPr lang="en-US" sz="3399" dirty="0" err="1">
                <a:solidFill>
                  <a:srgbClr val="000000"/>
                </a:solidFill>
                <a:latin typeface="Montserrat"/>
              </a:rPr>
              <a:t>đưa</a:t>
            </a:r>
            <a:r>
              <a:rPr lang="en-US" sz="3399" dirty="0">
                <a:solidFill>
                  <a:srgbClr val="000000"/>
                </a:solidFill>
                <a:latin typeface="Montserrat"/>
              </a:rPr>
              <a:t> </a:t>
            </a:r>
            <a:r>
              <a:rPr lang="en-US" sz="3399" dirty="0" err="1">
                <a:solidFill>
                  <a:srgbClr val="000000"/>
                </a:solidFill>
                <a:latin typeface="Montserrat"/>
              </a:rPr>
              <a:t>ra</a:t>
            </a:r>
            <a:r>
              <a:rPr lang="en-US" sz="3399" dirty="0">
                <a:solidFill>
                  <a:srgbClr val="000000"/>
                </a:solidFill>
                <a:latin typeface="Montserrat"/>
              </a:rPr>
              <a:t>, </a:t>
            </a:r>
            <a:r>
              <a:rPr lang="en-US" sz="3399" dirty="0" err="1">
                <a:solidFill>
                  <a:srgbClr val="000000"/>
                </a:solidFill>
                <a:latin typeface="Montserrat"/>
              </a:rPr>
              <a:t>dữ</a:t>
            </a:r>
            <a:r>
              <a:rPr lang="en-US" sz="3399" dirty="0">
                <a:solidFill>
                  <a:srgbClr val="000000"/>
                </a:solidFill>
                <a:latin typeface="Montserrat"/>
              </a:rPr>
              <a:t> </a:t>
            </a:r>
            <a:r>
              <a:rPr lang="en-US" sz="3399" dirty="0" err="1">
                <a:solidFill>
                  <a:srgbClr val="000000"/>
                </a:solidFill>
                <a:latin typeface="Montserrat"/>
              </a:rPr>
              <a:t>liệu</a:t>
            </a:r>
            <a:r>
              <a:rPr lang="en-US" sz="3399" dirty="0">
                <a:solidFill>
                  <a:srgbClr val="000000"/>
                </a:solidFill>
                <a:latin typeface="Montserrat"/>
              </a:rPr>
              <a:t> </a:t>
            </a:r>
            <a:r>
              <a:rPr lang="en-US" sz="3399" dirty="0" err="1">
                <a:solidFill>
                  <a:srgbClr val="000000"/>
                </a:solidFill>
                <a:latin typeface="Montserrat"/>
              </a:rPr>
              <a:t>hiệu</a:t>
            </a:r>
            <a:r>
              <a:rPr lang="en-US" sz="3399" dirty="0">
                <a:solidFill>
                  <a:srgbClr val="000000"/>
                </a:solidFill>
                <a:latin typeface="Montserrat"/>
              </a:rPr>
              <a:t> </a:t>
            </a:r>
            <a:r>
              <a:rPr lang="en-US" sz="3399" dirty="0" err="1">
                <a:solidFill>
                  <a:srgbClr val="000000"/>
                </a:solidFill>
                <a:latin typeface="Montserrat"/>
              </a:rPr>
              <a:t>suất</a:t>
            </a:r>
            <a:r>
              <a:rPr lang="en-US" sz="3399" dirty="0">
                <a:solidFill>
                  <a:srgbClr val="000000"/>
                </a:solidFill>
                <a:latin typeface="Montserrat"/>
              </a:rPr>
              <a:t> </a:t>
            </a:r>
            <a:r>
              <a:rPr lang="en-US" sz="3399" dirty="0" err="1">
                <a:solidFill>
                  <a:srgbClr val="000000"/>
                </a:solidFill>
                <a:latin typeface="Montserrat"/>
              </a:rPr>
              <a:t>bán</a:t>
            </a:r>
            <a:r>
              <a:rPr lang="en-US" sz="3399" dirty="0">
                <a:solidFill>
                  <a:srgbClr val="000000"/>
                </a:solidFill>
                <a:latin typeface="Montserrat"/>
              </a:rPr>
              <a:t> </a:t>
            </a:r>
            <a:r>
              <a:rPr lang="en-US" sz="3399" dirty="0" err="1">
                <a:solidFill>
                  <a:srgbClr val="000000"/>
                </a:solidFill>
                <a:latin typeface="Montserrat"/>
              </a:rPr>
              <a:t>hàng</a:t>
            </a:r>
            <a:r>
              <a:rPr lang="en-US" sz="3399" dirty="0">
                <a:solidFill>
                  <a:srgbClr val="000000"/>
                </a:solidFill>
                <a:latin typeface="Montserrat"/>
              </a:rPr>
              <a:t> </a:t>
            </a:r>
            <a:r>
              <a:rPr lang="en-US" sz="3399" dirty="0" err="1">
                <a:solidFill>
                  <a:srgbClr val="000000"/>
                </a:solidFill>
                <a:latin typeface="Montserrat"/>
              </a:rPr>
              <a:t>và</a:t>
            </a:r>
            <a:r>
              <a:rPr lang="en-US" sz="3399" dirty="0">
                <a:solidFill>
                  <a:srgbClr val="000000"/>
                </a:solidFill>
                <a:latin typeface="Montserrat"/>
              </a:rPr>
              <a:t> </a:t>
            </a:r>
            <a:r>
              <a:rPr lang="en-US" sz="3399" dirty="0" err="1">
                <a:solidFill>
                  <a:srgbClr val="000000"/>
                </a:solidFill>
                <a:latin typeface="Montserrat"/>
              </a:rPr>
              <a:t>phân</a:t>
            </a:r>
            <a:r>
              <a:rPr lang="en-US" sz="3399" dirty="0">
                <a:solidFill>
                  <a:srgbClr val="000000"/>
                </a:solidFill>
                <a:latin typeface="Montserrat"/>
              </a:rPr>
              <a:t> </a:t>
            </a:r>
            <a:r>
              <a:rPr lang="en-US" sz="3399" dirty="0" err="1">
                <a:solidFill>
                  <a:srgbClr val="000000"/>
                </a:solidFill>
                <a:latin typeface="Montserrat"/>
              </a:rPr>
              <a:t>loại</a:t>
            </a:r>
            <a:r>
              <a:rPr lang="en-US" sz="3399" dirty="0">
                <a:solidFill>
                  <a:srgbClr val="000000"/>
                </a:solidFill>
                <a:latin typeface="Montserrat"/>
              </a:rPr>
              <a:t> </a:t>
            </a:r>
            <a:r>
              <a:rPr lang="en-US" sz="3399" dirty="0" err="1">
                <a:solidFill>
                  <a:srgbClr val="000000"/>
                </a:solidFill>
                <a:latin typeface="Montserrat"/>
              </a:rPr>
              <a:t>thể</a:t>
            </a:r>
            <a:r>
              <a:rPr lang="en-US" sz="3399" dirty="0">
                <a:solidFill>
                  <a:srgbClr val="000000"/>
                </a:solidFill>
                <a:latin typeface="Montserrat"/>
              </a:rPr>
              <a:t> </a:t>
            </a:r>
            <a:r>
              <a:rPr lang="en-US" sz="3399" dirty="0" err="1">
                <a:solidFill>
                  <a:srgbClr val="000000"/>
                </a:solidFill>
                <a:latin typeface="Montserrat"/>
              </a:rPr>
              <a:t>loại</a:t>
            </a:r>
            <a:r>
              <a:rPr lang="en-US" sz="3399" dirty="0">
                <a:solidFill>
                  <a:srgbClr val="000000"/>
                </a:solidFill>
                <a:latin typeface="Montserrat"/>
              </a:rPr>
              <a:t>.</a:t>
            </a:r>
          </a:p>
        </p:txBody>
      </p:sp>
      <p:sp>
        <p:nvSpPr>
          <p:cNvPr id="8" name="TextBox 8"/>
          <p:cNvSpPr txBox="1"/>
          <p:nvPr/>
        </p:nvSpPr>
        <p:spPr>
          <a:xfrm>
            <a:off x="14325600" y="9587114"/>
            <a:ext cx="3761784" cy="588821"/>
          </a:xfrm>
          <a:prstGeom prst="rect">
            <a:avLst/>
          </a:prstGeom>
        </p:spPr>
        <p:txBody>
          <a:bodyPr wrap="square" lIns="0" tIns="0" rIns="0" bIns="0" rtlCol="0" anchor="t">
            <a:spAutoFit/>
          </a:bodyPr>
          <a:lstStyle/>
          <a:p>
            <a:pPr algn="ctr">
              <a:lnSpc>
                <a:spcPts val="4820"/>
              </a:lnSpc>
              <a:spcBef>
                <a:spcPct val="0"/>
              </a:spcBef>
            </a:pPr>
            <a:r>
              <a:rPr lang="en-US" sz="3443" dirty="0">
                <a:solidFill>
                  <a:srgbClr val="000000"/>
                </a:solidFill>
                <a:latin typeface="Montserrat Bold"/>
              </a:rPr>
              <a:t>Trần </a:t>
            </a:r>
            <a:r>
              <a:rPr lang="en-US" sz="3443" dirty="0" err="1">
                <a:solidFill>
                  <a:srgbClr val="000000"/>
                </a:solidFill>
                <a:latin typeface="Montserrat Bold"/>
              </a:rPr>
              <a:t>Diệu</a:t>
            </a:r>
            <a:r>
              <a:rPr lang="en-US" sz="3443" dirty="0">
                <a:solidFill>
                  <a:srgbClr val="000000"/>
                </a:solidFill>
                <a:latin typeface="Montserrat Bold"/>
              </a:rPr>
              <a:t> Thùy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0042" y="1028700"/>
            <a:ext cx="2797776" cy="2797776"/>
          </a:xfrm>
          <a:custGeom>
            <a:avLst/>
            <a:gdLst/>
            <a:ahLst/>
            <a:cxnLst/>
            <a:rect l="l" t="t" r="r" b="b"/>
            <a:pathLst>
              <a:path w="2797776" h="2797776">
                <a:moveTo>
                  <a:pt x="0" y="0"/>
                </a:moveTo>
                <a:lnTo>
                  <a:pt x="2797775" y="0"/>
                </a:lnTo>
                <a:lnTo>
                  <a:pt x="2797775" y="2797776"/>
                </a:lnTo>
                <a:lnTo>
                  <a:pt x="0" y="2797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745112" y="1028700"/>
            <a:ext cx="2797776" cy="2797776"/>
          </a:xfrm>
          <a:custGeom>
            <a:avLst/>
            <a:gdLst/>
            <a:ahLst/>
            <a:cxnLst/>
            <a:rect l="l" t="t" r="r" b="b"/>
            <a:pathLst>
              <a:path w="2797776" h="2797776">
                <a:moveTo>
                  <a:pt x="0" y="0"/>
                </a:moveTo>
                <a:lnTo>
                  <a:pt x="2797776" y="0"/>
                </a:lnTo>
                <a:lnTo>
                  <a:pt x="2797776" y="2797776"/>
                </a:lnTo>
                <a:lnTo>
                  <a:pt x="0" y="2797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682780" y="1028700"/>
            <a:ext cx="2797776" cy="2797776"/>
          </a:xfrm>
          <a:custGeom>
            <a:avLst/>
            <a:gdLst/>
            <a:ahLst/>
            <a:cxnLst/>
            <a:rect l="l" t="t" r="r" b="b"/>
            <a:pathLst>
              <a:path w="2797776" h="2797776">
                <a:moveTo>
                  <a:pt x="0" y="0"/>
                </a:moveTo>
                <a:lnTo>
                  <a:pt x="2797776" y="0"/>
                </a:lnTo>
                <a:lnTo>
                  <a:pt x="2797776" y="2797776"/>
                </a:lnTo>
                <a:lnTo>
                  <a:pt x="0" y="2797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728379" y="1467037"/>
            <a:ext cx="1900910" cy="190091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946"/>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1960"/>
                </a:lnSpc>
              </a:pPr>
              <a:endParaRPr/>
            </a:p>
          </p:txBody>
        </p:sp>
      </p:grpSp>
      <p:grpSp>
        <p:nvGrpSpPr>
          <p:cNvPr id="8" name="Group 8"/>
          <p:cNvGrpSpPr/>
          <p:nvPr/>
        </p:nvGrpSpPr>
        <p:grpSpPr>
          <a:xfrm>
            <a:off x="8183450" y="1467037"/>
            <a:ext cx="1900910" cy="190091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946"/>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1960"/>
                </a:lnSpc>
              </a:pPr>
              <a:endParaRPr/>
            </a:p>
          </p:txBody>
        </p:sp>
      </p:grpSp>
      <p:grpSp>
        <p:nvGrpSpPr>
          <p:cNvPr id="11" name="Group 11"/>
          <p:cNvGrpSpPr/>
          <p:nvPr/>
        </p:nvGrpSpPr>
        <p:grpSpPr>
          <a:xfrm>
            <a:off x="14121117" y="1467037"/>
            <a:ext cx="1900910" cy="190091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946"/>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2077483" y="1806037"/>
            <a:ext cx="1202701" cy="1243102"/>
          </a:xfrm>
          <a:custGeom>
            <a:avLst/>
            <a:gdLst/>
            <a:ahLst/>
            <a:cxnLst/>
            <a:rect l="l" t="t" r="r" b="b"/>
            <a:pathLst>
              <a:path w="1202701" h="1243102">
                <a:moveTo>
                  <a:pt x="0" y="0"/>
                </a:moveTo>
                <a:lnTo>
                  <a:pt x="1202702" y="0"/>
                </a:lnTo>
                <a:lnTo>
                  <a:pt x="1202702" y="1243102"/>
                </a:lnTo>
                <a:lnTo>
                  <a:pt x="0" y="12431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4394894" y="1650320"/>
            <a:ext cx="1353357" cy="1398819"/>
          </a:xfrm>
          <a:custGeom>
            <a:avLst/>
            <a:gdLst/>
            <a:ahLst/>
            <a:cxnLst/>
            <a:rect l="l" t="t" r="r" b="b"/>
            <a:pathLst>
              <a:path w="1353357" h="1398819">
                <a:moveTo>
                  <a:pt x="0" y="0"/>
                </a:moveTo>
                <a:lnTo>
                  <a:pt x="1353357" y="0"/>
                </a:lnTo>
                <a:lnTo>
                  <a:pt x="1353357" y="1398819"/>
                </a:lnTo>
                <a:lnTo>
                  <a:pt x="0" y="13988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1581217" y="5797078"/>
            <a:ext cx="2797776" cy="2797776"/>
          </a:xfrm>
          <a:custGeom>
            <a:avLst/>
            <a:gdLst/>
            <a:ahLst/>
            <a:cxnLst/>
            <a:rect l="l" t="t" r="r" b="b"/>
            <a:pathLst>
              <a:path w="2797776" h="2797776">
                <a:moveTo>
                  <a:pt x="0" y="0"/>
                </a:moveTo>
                <a:lnTo>
                  <a:pt x="2797775" y="0"/>
                </a:lnTo>
                <a:lnTo>
                  <a:pt x="2797775" y="2797775"/>
                </a:lnTo>
                <a:lnTo>
                  <a:pt x="0" y="27977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8036287" y="5797078"/>
            <a:ext cx="2797776" cy="2797776"/>
          </a:xfrm>
          <a:custGeom>
            <a:avLst/>
            <a:gdLst/>
            <a:ahLst/>
            <a:cxnLst/>
            <a:rect l="l" t="t" r="r" b="b"/>
            <a:pathLst>
              <a:path w="2797776" h="2797776">
                <a:moveTo>
                  <a:pt x="0" y="0"/>
                </a:moveTo>
                <a:lnTo>
                  <a:pt x="2797776" y="0"/>
                </a:lnTo>
                <a:lnTo>
                  <a:pt x="2797776" y="2797775"/>
                </a:lnTo>
                <a:lnTo>
                  <a:pt x="0" y="27977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3973955" y="5797078"/>
            <a:ext cx="2797776" cy="2797776"/>
          </a:xfrm>
          <a:custGeom>
            <a:avLst/>
            <a:gdLst/>
            <a:ahLst/>
            <a:cxnLst/>
            <a:rect l="l" t="t" r="r" b="b"/>
            <a:pathLst>
              <a:path w="2797776" h="2797776">
                <a:moveTo>
                  <a:pt x="0" y="0"/>
                </a:moveTo>
                <a:lnTo>
                  <a:pt x="2797775" y="0"/>
                </a:lnTo>
                <a:lnTo>
                  <a:pt x="2797775" y="2797775"/>
                </a:lnTo>
                <a:lnTo>
                  <a:pt x="0" y="27977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2019554" y="6235415"/>
            <a:ext cx="1900910" cy="190091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1960"/>
                </a:lnSpc>
              </a:pPr>
              <a:endParaRPr/>
            </a:p>
          </p:txBody>
        </p:sp>
      </p:grpSp>
      <p:grpSp>
        <p:nvGrpSpPr>
          <p:cNvPr id="22" name="Group 22"/>
          <p:cNvGrpSpPr/>
          <p:nvPr/>
        </p:nvGrpSpPr>
        <p:grpSpPr>
          <a:xfrm>
            <a:off x="8474624" y="6235415"/>
            <a:ext cx="1900910" cy="190091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1960"/>
                </a:lnSpc>
              </a:pPr>
              <a:endParaRPr/>
            </a:p>
          </p:txBody>
        </p:sp>
      </p:grpSp>
      <p:grpSp>
        <p:nvGrpSpPr>
          <p:cNvPr id="25" name="Group 25"/>
          <p:cNvGrpSpPr/>
          <p:nvPr/>
        </p:nvGrpSpPr>
        <p:grpSpPr>
          <a:xfrm>
            <a:off x="14412292" y="6235415"/>
            <a:ext cx="1900910" cy="190091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3459"/>
            </a:solidFill>
          </p:spPr>
        </p:sp>
        <p:sp>
          <p:nvSpPr>
            <p:cNvPr id="27" name="TextBox 27"/>
            <p:cNvSpPr txBox="1"/>
            <p:nvPr/>
          </p:nvSpPr>
          <p:spPr>
            <a:xfrm>
              <a:off x="76200" y="28575"/>
              <a:ext cx="660400" cy="708025"/>
            </a:xfrm>
            <a:prstGeom prst="rect">
              <a:avLst/>
            </a:prstGeom>
          </p:spPr>
          <p:txBody>
            <a:bodyPr lIns="50800" tIns="50800" rIns="50800" bIns="50800" rtlCol="0" anchor="ctr"/>
            <a:lstStyle/>
            <a:p>
              <a:pPr algn="ctr">
                <a:lnSpc>
                  <a:spcPts val="1960"/>
                </a:lnSpc>
              </a:pPr>
              <a:endParaRPr/>
            </a:p>
          </p:txBody>
        </p:sp>
      </p:grpSp>
      <p:sp>
        <p:nvSpPr>
          <p:cNvPr id="28" name="Freeform 28"/>
          <p:cNvSpPr/>
          <p:nvPr/>
        </p:nvSpPr>
        <p:spPr>
          <a:xfrm>
            <a:off x="8838278" y="6574414"/>
            <a:ext cx="1173604" cy="1173604"/>
          </a:xfrm>
          <a:custGeom>
            <a:avLst/>
            <a:gdLst/>
            <a:ahLst/>
            <a:cxnLst/>
            <a:rect l="l" t="t" r="r" b="b"/>
            <a:pathLst>
              <a:path w="1173604" h="1173604">
                <a:moveTo>
                  <a:pt x="0" y="0"/>
                </a:moveTo>
                <a:lnTo>
                  <a:pt x="1173603" y="0"/>
                </a:lnTo>
                <a:lnTo>
                  <a:pt x="1173603" y="1173604"/>
                </a:lnTo>
                <a:lnTo>
                  <a:pt x="0" y="117360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a:off x="2381640" y="6608885"/>
            <a:ext cx="1176738" cy="1104663"/>
          </a:xfrm>
          <a:custGeom>
            <a:avLst/>
            <a:gdLst/>
            <a:ahLst/>
            <a:cxnLst/>
            <a:rect l="l" t="t" r="r" b="b"/>
            <a:pathLst>
              <a:path w="1176738" h="1104663">
                <a:moveTo>
                  <a:pt x="0" y="0"/>
                </a:moveTo>
                <a:lnTo>
                  <a:pt x="1176738" y="0"/>
                </a:lnTo>
                <a:lnTo>
                  <a:pt x="1176738" y="1104662"/>
                </a:lnTo>
                <a:lnTo>
                  <a:pt x="0" y="11046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8581338" y="1806037"/>
            <a:ext cx="1190270" cy="1243102"/>
          </a:xfrm>
          <a:custGeom>
            <a:avLst/>
            <a:gdLst/>
            <a:ahLst/>
            <a:cxnLst/>
            <a:rect l="l" t="t" r="r" b="b"/>
            <a:pathLst>
              <a:path w="1190270" h="1243102">
                <a:moveTo>
                  <a:pt x="0" y="0"/>
                </a:moveTo>
                <a:lnTo>
                  <a:pt x="1190271" y="0"/>
                </a:lnTo>
                <a:lnTo>
                  <a:pt x="1190271" y="1243102"/>
                </a:lnTo>
                <a:lnTo>
                  <a:pt x="0" y="124310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Freeform 31"/>
          <p:cNvSpPr/>
          <p:nvPr/>
        </p:nvSpPr>
        <p:spPr>
          <a:xfrm>
            <a:off x="14568811" y="6675854"/>
            <a:ext cx="1518108" cy="1072164"/>
          </a:xfrm>
          <a:custGeom>
            <a:avLst/>
            <a:gdLst/>
            <a:ahLst/>
            <a:cxnLst/>
            <a:rect l="l" t="t" r="r" b="b"/>
            <a:pathLst>
              <a:path w="1518108" h="1072164">
                <a:moveTo>
                  <a:pt x="0" y="0"/>
                </a:moveTo>
                <a:lnTo>
                  <a:pt x="1518108" y="0"/>
                </a:lnTo>
                <a:lnTo>
                  <a:pt x="1518108" y="1072164"/>
                </a:lnTo>
                <a:lnTo>
                  <a:pt x="0" y="10721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2" name="TextBox 32"/>
          <p:cNvSpPr txBox="1"/>
          <p:nvPr/>
        </p:nvSpPr>
        <p:spPr>
          <a:xfrm>
            <a:off x="6403717" y="315756"/>
            <a:ext cx="5480566" cy="657225"/>
          </a:xfrm>
          <a:prstGeom prst="rect">
            <a:avLst/>
          </a:prstGeom>
        </p:spPr>
        <p:txBody>
          <a:bodyPr lIns="0" tIns="0" rIns="0" bIns="0" rtlCol="0" anchor="t">
            <a:spAutoFit/>
          </a:bodyPr>
          <a:lstStyle/>
          <a:p>
            <a:pPr algn="ctr">
              <a:lnSpc>
                <a:spcPts val="5175"/>
              </a:lnSpc>
            </a:pPr>
            <a:r>
              <a:rPr lang="en-US" sz="4500" dirty="0">
                <a:solidFill>
                  <a:srgbClr val="01204C"/>
                </a:solidFill>
                <a:latin typeface="Montserrat Bold"/>
              </a:rPr>
              <a:t>MEASURE</a:t>
            </a:r>
          </a:p>
        </p:txBody>
      </p:sp>
      <p:sp>
        <p:nvSpPr>
          <p:cNvPr id="33" name="TextBox 33"/>
          <p:cNvSpPr txBox="1"/>
          <p:nvPr/>
        </p:nvSpPr>
        <p:spPr>
          <a:xfrm>
            <a:off x="835180" y="3816951"/>
            <a:ext cx="4160066" cy="669925"/>
          </a:xfrm>
          <a:prstGeom prst="rect">
            <a:avLst/>
          </a:prstGeom>
        </p:spPr>
        <p:txBody>
          <a:bodyPr lIns="0" tIns="0" rIns="0" bIns="0" rtlCol="0" anchor="t">
            <a:spAutoFit/>
          </a:bodyPr>
          <a:lstStyle/>
          <a:p>
            <a:pPr algn="ctr">
              <a:lnSpc>
                <a:spcPts val="5599"/>
              </a:lnSpc>
            </a:pPr>
            <a:r>
              <a:rPr lang="en-US" sz="3999" dirty="0">
                <a:solidFill>
                  <a:srgbClr val="000000"/>
                </a:solidFill>
                <a:latin typeface="Montserrat Bold"/>
              </a:rPr>
              <a:t>GROSS SALE</a:t>
            </a:r>
          </a:p>
        </p:txBody>
      </p:sp>
      <p:sp>
        <p:nvSpPr>
          <p:cNvPr id="34" name="TextBox 34"/>
          <p:cNvSpPr txBox="1"/>
          <p:nvPr/>
        </p:nvSpPr>
        <p:spPr>
          <a:xfrm>
            <a:off x="6403717" y="3816951"/>
            <a:ext cx="6409032" cy="669925"/>
          </a:xfrm>
          <a:prstGeom prst="rect">
            <a:avLst/>
          </a:prstGeom>
        </p:spPr>
        <p:txBody>
          <a:bodyPr lIns="0" tIns="0" rIns="0" bIns="0" rtlCol="0" anchor="t">
            <a:spAutoFit/>
          </a:bodyPr>
          <a:lstStyle/>
          <a:p>
            <a:pPr algn="ctr">
              <a:lnSpc>
                <a:spcPts val="5599"/>
              </a:lnSpc>
            </a:pPr>
            <a:r>
              <a:rPr lang="en-US" sz="3999">
                <a:solidFill>
                  <a:srgbClr val="000000"/>
                </a:solidFill>
                <a:latin typeface="Montserrat Bold"/>
              </a:rPr>
              <a:t>PUBLISHER REVENUE</a:t>
            </a:r>
          </a:p>
        </p:txBody>
      </p:sp>
      <p:sp>
        <p:nvSpPr>
          <p:cNvPr id="35" name="TextBox 35"/>
          <p:cNvSpPr txBox="1"/>
          <p:nvPr/>
        </p:nvSpPr>
        <p:spPr>
          <a:xfrm>
            <a:off x="13682780" y="3816951"/>
            <a:ext cx="3576520" cy="669925"/>
          </a:xfrm>
          <a:prstGeom prst="rect">
            <a:avLst/>
          </a:prstGeom>
        </p:spPr>
        <p:txBody>
          <a:bodyPr lIns="0" tIns="0" rIns="0" bIns="0" rtlCol="0" anchor="t">
            <a:spAutoFit/>
          </a:bodyPr>
          <a:lstStyle/>
          <a:p>
            <a:pPr algn="ctr">
              <a:lnSpc>
                <a:spcPts val="5599"/>
              </a:lnSpc>
            </a:pPr>
            <a:r>
              <a:rPr lang="en-US" sz="3999">
                <a:solidFill>
                  <a:srgbClr val="000000"/>
                </a:solidFill>
                <a:latin typeface="Montserrat Bold"/>
              </a:rPr>
              <a:t>UNITS SOLD</a:t>
            </a:r>
          </a:p>
        </p:txBody>
      </p:sp>
      <p:sp>
        <p:nvSpPr>
          <p:cNvPr id="36" name="TextBox 36"/>
          <p:cNvSpPr txBox="1"/>
          <p:nvPr/>
        </p:nvSpPr>
        <p:spPr>
          <a:xfrm>
            <a:off x="6458514" y="4804559"/>
            <a:ext cx="5480566" cy="666849"/>
          </a:xfrm>
          <a:prstGeom prst="rect">
            <a:avLst/>
          </a:prstGeom>
        </p:spPr>
        <p:txBody>
          <a:bodyPr lIns="0" tIns="0" rIns="0" bIns="0" rtlCol="0" anchor="t">
            <a:spAutoFit/>
          </a:bodyPr>
          <a:lstStyle/>
          <a:p>
            <a:pPr algn="ctr">
              <a:lnSpc>
                <a:spcPts val="5175"/>
              </a:lnSpc>
            </a:pPr>
            <a:r>
              <a:rPr lang="en-US" sz="4500" dirty="0">
                <a:solidFill>
                  <a:srgbClr val="2CA0E2"/>
                </a:solidFill>
                <a:latin typeface="Montserrat Bold"/>
              </a:rPr>
              <a:t>DIMENSION</a:t>
            </a:r>
          </a:p>
        </p:txBody>
      </p:sp>
      <p:sp>
        <p:nvSpPr>
          <p:cNvPr id="37" name="TextBox 37"/>
          <p:cNvSpPr txBox="1"/>
          <p:nvPr/>
        </p:nvSpPr>
        <p:spPr>
          <a:xfrm>
            <a:off x="1581217" y="8768227"/>
            <a:ext cx="3189902" cy="669925"/>
          </a:xfrm>
          <a:prstGeom prst="rect">
            <a:avLst/>
          </a:prstGeom>
        </p:spPr>
        <p:txBody>
          <a:bodyPr lIns="0" tIns="0" rIns="0" bIns="0" rtlCol="0" anchor="t">
            <a:spAutoFit/>
          </a:bodyPr>
          <a:lstStyle/>
          <a:p>
            <a:pPr algn="ctr">
              <a:lnSpc>
                <a:spcPts val="5599"/>
              </a:lnSpc>
            </a:pPr>
            <a:r>
              <a:rPr lang="en-US" sz="3999">
                <a:solidFill>
                  <a:srgbClr val="2CA0E2"/>
                </a:solidFill>
                <a:latin typeface="Montserrat Bold"/>
              </a:rPr>
              <a:t>TIME</a:t>
            </a:r>
          </a:p>
        </p:txBody>
      </p:sp>
      <p:sp>
        <p:nvSpPr>
          <p:cNvPr id="38" name="TextBox 38"/>
          <p:cNvSpPr txBox="1"/>
          <p:nvPr/>
        </p:nvSpPr>
        <p:spPr>
          <a:xfrm>
            <a:off x="6662419" y="8813928"/>
            <a:ext cx="5545513" cy="669925"/>
          </a:xfrm>
          <a:prstGeom prst="rect">
            <a:avLst/>
          </a:prstGeom>
        </p:spPr>
        <p:txBody>
          <a:bodyPr lIns="0" tIns="0" rIns="0" bIns="0" rtlCol="0" anchor="t">
            <a:spAutoFit/>
          </a:bodyPr>
          <a:lstStyle/>
          <a:p>
            <a:pPr algn="ctr">
              <a:lnSpc>
                <a:spcPts val="5599"/>
              </a:lnSpc>
            </a:pPr>
            <a:r>
              <a:rPr lang="en-US" sz="3999">
                <a:solidFill>
                  <a:srgbClr val="2CA0E2"/>
                </a:solidFill>
                <a:latin typeface="Montserrat Bold"/>
              </a:rPr>
              <a:t>PUBLISHER</a:t>
            </a:r>
          </a:p>
        </p:txBody>
      </p:sp>
      <p:sp>
        <p:nvSpPr>
          <p:cNvPr id="39" name="TextBox 39"/>
          <p:cNvSpPr txBox="1"/>
          <p:nvPr/>
        </p:nvSpPr>
        <p:spPr>
          <a:xfrm>
            <a:off x="13973955" y="8813928"/>
            <a:ext cx="3123623" cy="669925"/>
          </a:xfrm>
          <a:prstGeom prst="rect">
            <a:avLst/>
          </a:prstGeom>
        </p:spPr>
        <p:txBody>
          <a:bodyPr lIns="0" tIns="0" rIns="0" bIns="0" rtlCol="0" anchor="t">
            <a:spAutoFit/>
          </a:bodyPr>
          <a:lstStyle/>
          <a:p>
            <a:pPr algn="ctr">
              <a:lnSpc>
                <a:spcPts val="5599"/>
              </a:lnSpc>
            </a:pPr>
            <a:r>
              <a:rPr lang="en-US" sz="3999">
                <a:solidFill>
                  <a:srgbClr val="2CA0E2"/>
                </a:solidFill>
                <a:latin typeface="Montserrat Bold"/>
              </a:rPr>
              <a:t>BOOK</a:t>
            </a:r>
          </a:p>
        </p:txBody>
      </p:sp>
      <p:sp>
        <p:nvSpPr>
          <p:cNvPr id="40" name="Freeform 40"/>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41" name="Freeform 41"/>
          <p:cNvSpPr/>
          <p:nvPr/>
        </p:nvSpPr>
        <p:spPr>
          <a:xfrm>
            <a:off x="-55375" y="-95496"/>
            <a:ext cx="5134351" cy="3979122"/>
          </a:xfrm>
          <a:custGeom>
            <a:avLst/>
            <a:gdLst/>
            <a:ahLst/>
            <a:cxnLst/>
            <a:rect l="l" t="t" r="r" b="b"/>
            <a:pathLst>
              <a:path w="5134351" h="3979122">
                <a:moveTo>
                  <a:pt x="0" y="0"/>
                </a:moveTo>
                <a:lnTo>
                  <a:pt x="5134351" y="0"/>
                </a:lnTo>
                <a:lnTo>
                  <a:pt x="5134351" y="3979122"/>
                </a:lnTo>
                <a:lnTo>
                  <a:pt x="0" y="397912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42" name="TextBox 42"/>
          <p:cNvSpPr txBox="1"/>
          <p:nvPr/>
        </p:nvSpPr>
        <p:spPr>
          <a:xfrm>
            <a:off x="14299327" y="9673102"/>
            <a:ext cx="3755159" cy="588821"/>
          </a:xfrm>
          <a:prstGeom prst="rect">
            <a:avLst/>
          </a:prstGeom>
        </p:spPr>
        <p:txBody>
          <a:bodyPr wrap="square" lIns="0" tIns="0" rIns="0" bIns="0" rtlCol="0" anchor="t">
            <a:spAutoFit/>
          </a:bodyPr>
          <a:lstStyle/>
          <a:p>
            <a:pPr algn="ctr">
              <a:lnSpc>
                <a:spcPts val="4820"/>
              </a:lnSpc>
              <a:spcBef>
                <a:spcPct val="0"/>
              </a:spcBef>
            </a:pPr>
            <a:r>
              <a:rPr lang="en-US" sz="3443" dirty="0">
                <a:solidFill>
                  <a:srgbClr val="000000"/>
                </a:solidFill>
                <a:latin typeface="Montserrat Bold"/>
              </a:rPr>
              <a:t>Trần </a:t>
            </a:r>
            <a:r>
              <a:rPr lang="en-US" sz="3443" dirty="0" err="1">
                <a:solidFill>
                  <a:srgbClr val="000000"/>
                </a:solidFill>
                <a:latin typeface="Montserrat Bold"/>
              </a:rPr>
              <a:t>Diệu</a:t>
            </a:r>
            <a:r>
              <a:rPr lang="en-US" sz="3443" dirty="0">
                <a:solidFill>
                  <a:srgbClr val="000000"/>
                </a:solidFill>
                <a:latin typeface="Montserrat Bold"/>
              </a:rPr>
              <a:t> Thùy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66968" y="398923"/>
            <a:ext cx="11582171" cy="1666553"/>
          </a:xfrm>
          <a:prstGeom prst="rect">
            <a:avLst/>
          </a:prstGeom>
        </p:spPr>
        <p:txBody>
          <a:bodyPr lIns="0" tIns="0" rIns="0" bIns="0" rtlCol="0" anchor="t">
            <a:spAutoFit/>
          </a:bodyPr>
          <a:lstStyle/>
          <a:p>
            <a:pPr>
              <a:lnSpc>
                <a:spcPts val="13667"/>
              </a:lnSpc>
            </a:pPr>
            <a:r>
              <a:rPr lang="en-US" sz="9762" dirty="0">
                <a:solidFill>
                  <a:srgbClr val="000000"/>
                </a:solidFill>
                <a:latin typeface="Montserrat Ultra-Bold"/>
              </a:rPr>
              <a:t>Dimension Time</a:t>
            </a:r>
          </a:p>
        </p:txBody>
      </p:sp>
      <p:sp>
        <p:nvSpPr>
          <p:cNvPr id="3" name="Freeform 3"/>
          <p:cNvSpPr/>
          <p:nvPr/>
        </p:nvSpPr>
        <p:spPr>
          <a:xfrm>
            <a:off x="0" y="8076"/>
            <a:ext cx="3899916" cy="3022435"/>
          </a:xfrm>
          <a:custGeom>
            <a:avLst/>
            <a:gdLst/>
            <a:ahLst/>
            <a:cxnLst/>
            <a:rect l="l" t="t" r="r" b="b"/>
            <a:pathLst>
              <a:path w="3899916" h="3022435">
                <a:moveTo>
                  <a:pt x="0" y="0"/>
                </a:moveTo>
                <a:lnTo>
                  <a:pt x="3899916" y="0"/>
                </a:lnTo>
                <a:lnTo>
                  <a:pt x="3899916" y="3022435"/>
                </a:lnTo>
                <a:lnTo>
                  <a:pt x="0" y="30224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nvGraphicFramePr>
        <p:xfrm>
          <a:off x="553758" y="2726273"/>
          <a:ext cx="17609109" cy="6285064"/>
        </p:xfrm>
        <a:graphic>
          <a:graphicData uri="http://schemas.openxmlformats.org/drawingml/2006/table">
            <a:tbl>
              <a:tblPr/>
              <a:tblGrid>
                <a:gridCol w="5952889">
                  <a:extLst>
                    <a:ext uri="{9D8B030D-6E8A-4147-A177-3AD203B41FA5}">
                      <a16:colId xmlns:a16="http://schemas.microsoft.com/office/drawing/2014/main" val="20000"/>
                    </a:ext>
                  </a:extLst>
                </a:gridCol>
                <a:gridCol w="4820128">
                  <a:extLst>
                    <a:ext uri="{9D8B030D-6E8A-4147-A177-3AD203B41FA5}">
                      <a16:colId xmlns:a16="http://schemas.microsoft.com/office/drawing/2014/main" val="20001"/>
                    </a:ext>
                  </a:extLst>
                </a:gridCol>
                <a:gridCol w="6836092">
                  <a:extLst>
                    <a:ext uri="{9D8B030D-6E8A-4147-A177-3AD203B41FA5}">
                      <a16:colId xmlns:a16="http://schemas.microsoft.com/office/drawing/2014/main" val="20002"/>
                    </a:ext>
                  </a:extLst>
                </a:gridCol>
              </a:tblGrid>
              <a:tr h="1481456">
                <a:tc>
                  <a:txBody>
                    <a:bodyPr/>
                    <a:lstStyle/>
                    <a:p>
                      <a:pPr algn="ctr">
                        <a:lnSpc>
                          <a:spcPts val="559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5599"/>
                        </a:lnSpc>
                        <a:defRPr/>
                      </a:pPr>
                      <a:r>
                        <a:rPr lang="en-US" sz="3999">
                          <a:solidFill>
                            <a:srgbClr val="FFFFFF"/>
                          </a:solidFill>
                          <a:latin typeface="Montserrat Bold"/>
                        </a:rPr>
                        <a:t>KIỂU DỮ LIỆU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43459"/>
                    </a:solidFill>
                  </a:tcPr>
                </a:tc>
                <a:tc>
                  <a:txBody>
                    <a:bodyPr/>
                    <a:lstStyle/>
                    <a:p>
                      <a:pPr algn="ctr">
                        <a:lnSpc>
                          <a:spcPts val="5599"/>
                        </a:lnSpc>
                        <a:defRPr/>
                      </a:pPr>
                      <a:r>
                        <a:rPr lang="en-US" sz="3999">
                          <a:solidFill>
                            <a:srgbClr val="FFFFFF"/>
                          </a:solidFill>
                          <a:latin typeface="Montserrat Bold"/>
                        </a:rPr>
                        <a:t>Ý NGHĨA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43459"/>
                    </a:solidFill>
                  </a:tcPr>
                </a:tc>
                <a:extLst>
                  <a:ext uri="{0D108BD9-81ED-4DB2-BD59-A6C34878D82A}">
                    <a16:rowId xmlns:a16="http://schemas.microsoft.com/office/drawing/2014/main" val="10000"/>
                  </a:ext>
                </a:extLst>
              </a:tr>
              <a:tr h="1436084">
                <a:tc>
                  <a:txBody>
                    <a:bodyPr/>
                    <a:lstStyle/>
                    <a:p>
                      <a:pPr algn="ctr">
                        <a:lnSpc>
                          <a:spcPts val="5599"/>
                        </a:lnSpc>
                        <a:defRPr/>
                      </a:pPr>
                      <a:r>
                        <a:rPr lang="en-US" sz="3999">
                          <a:solidFill>
                            <a:srgbClr val="FFFFFF"/>
                          </a:solidFill>
                          <a:latin typeface="Montserrat Bold"/>
                        </a:rPr>
                        <a:t>TimeID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43459"/>
                    </a:solidFill>
                  </a:tcPr>
                </a:tc>
                <a:tc>
                  <a:txBody>
                    <a:bodyPr/>
                    <a:lstStyle/>
                    <a:p>
                      <a:pPr algn="ctr">
                        <a:lnSpc>
                          <a:spcPts val="5599"/>
                        </a:lnSpc>
                        <a:defRPr/>
                      </a:pPr>
                      <a:r>
                        <a:rPr lang="en-US" sz="3999">
                          <a:solidFill>
                            <a:srgbClr val="000000"/>
                          </a:solidFill>
                          <a:latin typeface="Montserrat"/>
                        </a:rPr>
                        <a:t>Int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599"/>
                        </a:lnSpc>
                        <a:defRPr/>
                      </a:pPr>
                      <a:r>
                        <a:rPr lang="en-US" sz="3999">
                          <a:solidFill>
                            <a:srgbClr val="000000"/>
                          </a:solidFill>
                          <a:latin typeface="Montserrat"/>
                        </a:rPr>
                        <a:t>Mã thời gian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31440">
                <a:tc>
                  <a:txBody>
                    <a:bodyPr/>
                    <a:lstStyle/>
                    <a:p>
                      <a:pPr algn="ctr">
                        <a:lnSpc>
                          <a:spcPts val="5599"/>
                        </a:lnSpc>
                        <a:defRPr/>
                      </a:pPr>
                      <a:r>
                        <a:rPr lang="en-US" sz="3999">
                          <a:solidFill>
                            <a:srgbClr val="FFFFFF"/>
                          </a:solidFill>
                          <a:latin typeface="Montserrat Bold"/>
                        </a:rPr>
                        <a:t>Publishing_Year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43459"/>
                    </a:solidFill>
                  </a:tcPr>
                </a:tc>
                <a:tc>
                  <a:txBody>
                    <a:bodyPr/>
                    <a:lstStyle/>
                    <a:p>
                      <a:pPr algn="ctr">
                        <a:lnSpc>
                          <a:spcPts val="5599"/>
                        </a:lnSpc>
                        <a:defRPr/>
                      </a:pPr>
                      <a:r>
                        <a:rPr lang="en-US" sz="3999">
                          <a:solidFill>
                            <a:srgbClr val="000000"/>
                          </a:solidFill>
                          <a:latin typeface="Montserrat"/>
                        </a:rPr>
                        <a:t>Int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599"/>
                        </a:lnSpc>
                        <a:defRPr/>
                      </a:pPr>
                      <a:r>
                        <a:rPr lang="en-US" sz="3999">
                          <a:solidFill>
                            <a:srgbClr val="000000"/>
                          </a:solidFill>
                          <a:latin typeface="Montserrat"/>
                        </a:rPr>
                        <a:t>Năm xuất bản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36084">
                <a:tc>
                  <a:txBody>
                    <a:bodyPr/>
                    <a:lstStyle/>
                    <a:p>
                      <a:pPr algn="ctr">
                        <a:lnSpc>
                          <a:spcPts val="5599"/>
                        </a:lnSpc>
                        <a:defRPr/>
                      </a:pPr>
                      <a:r>
                        <a:rPr lang="en-US" sz="3999">
                          <a:solidFill>
                            <a:srgbClr val="FFFFFF"/>
                          </a:solidFill>
                          <a:latin typeface="Montserrat Bold"/>
                        </a:rPr>
                        <a:t>Century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43459"/>
                    </a:solidFill>
                  </a:tcPr>
                </a:tc>
                <a:tc>
                  <a:txBody>
                    <a:bodyPr/>
                    <a:lstStyle/>
                    <a:p>
                      <a:pPr algn="ctr">
                        <a:lnSpc>
                          <a:spcPts val="5599"/>
                        </a:lnSpc>
                        <a:defRPr/>
                      </a:pPr>
                      <a:r>
                        <a:rPr lang="en-US" sz="3999">
                          <a:solidFill>
                            <a:srgbClr val="000000"/>
                          </a:solidFill>
                          <a:latin typeface="Montserrat"/>
                        </a:rPr>
                        <a:t>varchar(255)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599"/>
                        </a:lnSpc>
                        <a:defRPr/>
                      </a:pPr>
                      <a:r>
                        <a:rPr lang="en-US" sz="3999" dirty="0" err="1">
                          <a:solidFill>
                            <a:srgbClr val="000000"/>
                          </a:solidFill>
                          <a:latin typeface="Montserrat"/>
                        </a:rPr>
                        <a:t>Thế</a:t>
                      </a:r>
                      <a:r>
                        <a:rPr lang="en-US" sz="3999" dirty="0">
                          <a:solidFill>
                            <a:srgbClr val="000000"/>
                          </a:solidFill>
                          <a:latin typeface="Montserrat"/>
                        </a:rPr>
                        <a:t> </a:t>
                      </a:r>
                      <a:r>
                        <a:rPr lang="en-US" sz="3999" dirty="0" err="1">
                          <a:solidFill>
                            <a:srgbClr val="000000"/>
                          </a:solidFill>
                          <a:latin typeface="Montserrat"/>
                        </a:rPr>
                        <a:t>kỷ</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Freeform 5"/>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337473" y="9405937"/>
            <a:ext cx="4950527" cy="588821"/>
          </a:xfrm>
          <a:prstGeom prst="rect">
            <a:avLst/>
          </a:prstGeom>
        </p:spPr>
        <p:txBody>
          <a:bodyPr lIns="0" tIns="0" rIns="0" bIns="0" rtlCol="0" anchor="t">
            <a:spAutoFit/>
          </a:bodyPr>
          <a:lstStyle/>
          <a:p>
            <a:pPr algn="ctr">
              <a:lnSpc>
                <a:spcPts val="4820"/>
              </a:lnSpc>
            </a:pPr>
            <a:r>
              <a:rPr lang="en-US" sz="3443" dirty="0">
                <a:solidFill>
                  <a:srgbClr val="043459"/>
                </a:solidFill>
                <a:latin typeface="Montserrat Bold"/>
              </a:rPr>
              <a:t>Trần </a:t>
            </a:r>
            <a:r>
              <a:rPr lang="en-US" sz="3443" dirty="0" err="1">
                <a:solidFill>
                  <a:srgbClr val="043459"/>
                </a:solidFill>
                <a:latin typeface="Montserrat Bold"/>
              </a:rPr>
              <a:t>Diệu</a:t>
            </a:r>
            <a:r>
              <a:rPr lang="en-US" sz="3443" dirty="0">
                <a:solidFill>
                  <a:srgbClr val="043459"/>
                </a:solidFill>
                <a:latin typeface="Montserrat Bold"/>
              </a:rPr>
              <a:t> Thùy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388933582"/>
              </p:ext>
            </p:extLst>
          </p:nvPr>
        </p:nvGraphicFramePr>
        <p:xfrm>
          <a:off x="917134" y="1674629"/>
          <a:ext cx="17218466" cy="8023552"/>
        </p:xfrm>
        <a:graphic>
          <a:graphicData uri="http://schemas.openxmlformats.org/drawingml/2006/table">
            <a:tbl>
              <a:tblPr/>
              <a:tblGrid>
                <a:gridCol w="6090320">
                  <a:extLst>
                    <a:ext uri="{9D8B030D-6E8A-4147-A177-3AD203B41FA5}">
                      <a16:colId xmlns:a16="http://schemas.microsoft.com/office/drawing/2014/main" val="20000"/>
                    </a:ext>
                  </a:extLst>
                </a:gridCol>
                <a:gridCol w="3496677">
                  <a:extLst>
                    <a:ext uri="{9D8B030D-6E8A-4147-A177-3AD203B41FA5}">
                      <a16:colId xmlns:a16="http://schemas.microsoft.com/office/drawing/2014/main" val="20001"/>
                    </a:ext>
                  </a:extLst>
                </a:gridCol>
                <a:gridCol w="7631469">
                  <a:extLst>
                    <a:ext uri="{9D8B030D-6E8A-4147-A177-3AD203B41FA5}">
                      <a16:colId xmlns:a16="http://schemas.microsoft.com/office/drawing/2014/main" val="20002"/>
                    </a:ext>
                  </a:extLst>
                </a:gridCol>
              </a:tblGrid>
              <a:tr h="1002944">
                <a:tc>
                  <a:txBody>
                    <a:bodyPr/>
                    <a:lstStyle/>
                    <a:p>
                      <a:pPr algn="l">
                        <a:lnSpc>
                          <a:spcPts val="839"/>
                        </a:lnSpc>
                        <a:defRPr/>
                      </a:pP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919"/>
                        </a:lnSpc>
                        <a:defRPr/>
                      </a:pPr>
                      <a:r>
                        <a:rPr lang="en-US" sz="2800">
                          <a:solidFill>
                            <a:srgbClr val="FFFFFF"/>
                          </a:solidFill>
                          <a:latin typeface="Montserrat Bold"/>
                        </a:rPr>
                        <a:t>KIỂU DỮ LIỆU</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43459"/>
                    </a:solidFill>
                  </a:tcPr>
                </a:tc>
                <a:tc>
                  <a:txBody>
                    <a:bodyPr/>
                    <a:lstStyle/>
                    <a:p>
                      <a:pPr algn="l">
                        <a:lnSpc>
                          <a:spcPts val="3919"/>
                        </a:lnSpc>
                        <a:defRPr/>
                      </a:pPr>
                      <a:r>
                        <a:rPr lang="en-US" sz="2800" dirty="0">
                          <a:solidFill>
                            <a:srgbClr val="FFFFFF"/>
                          </a:solidFill>
                          <a:latin typeface="Montserrat Bold"/>
                        </a:rPr>
                        <a:t>Ý NGHĨA</a:t>
                      </a:r>
                      <a:endParaRPr lang="en-US" sz="1100" dirty="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43459"/>
                    </a:solidFill>
                  </a:tcPr>
                </a:tc>
                <a:extLst>
                  <a:ext uri="{0D108BD9-81ED-4DB2-BD59-A6C34878D82A}">
                    <a16:rowId xmlns:a16="http://schemas.microsoft.com/office/drawing/2014/main" val="10000"/>
                  </a:ext>
                </a:extLst>
              </a:tr>
              <a:tr h="1002944">
                <a:tc>
                  <a:txBody>
                    <a:bodyPr/>
                    <a:lstStyle/>
                    <a:p>
                      <a:pPr algn="l">
                        <a:lnSpc>
                          <a:spcPts val="3919"/>
                        </a:lnSpc>
                        <a:defRPr/>
                      </a:pPr>
                      <a:r>
                        <a:rPr lang="en-US" sz="2800" dirty="0" err="1">
                          <a:solidFill>
                            <a:srgbClr val="FFFFFF"/>
                          </a:solidFill>
                          <a:latin typeface="Montserrat Bold"/>
                        </a:rPr>
                        <a:t>BookID</a:t>
                      </a:r>
                      <a:endParaRPr lang="en-US" sz="1100" dirty="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43459"/>
                    </a:solidFill>
                  </a:tcPr>
                </a:tc>
                <a:tc>
                  <a:txBody>
                    <a:bodyPr/>
                    <a:lstStyle/>
                    <a:p>
                      <a:pPr algn="l">
                        <a:lnSpc>
                          <a:spcPts val="3919"/>
                        </a:lnSpc>
                        <a:defRPr/>
                      </a:pPr>
                      <a:r>
                        <a:rPr lang="en-US" sz="2800">
                          <a:solidFill>
                            <a:srgbClr val="000000"/>
                          </a:solidFill>
                          <a:latin typeface="Montserrat"/>
                        </a:rPr>
                        <a:t>Int</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919"/>
                        </a:lnSpc>
                        <a:defRPr/>
                      </a:pPr>
                      <a:r>
                        <a:rPr lang="en-US" sz="2800">
                          <a:solidFill>
                            <a:srgbClr val="000000"/>
                          </a:solidFill>
                          <a:latin typeface="Montserrat"/>
                        </a:rPr>
                        <a:t>Mã sách</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02944">
                <a:tc>
                  <a:txBody>
                    <a:bodyPr/>
                    <a:lstStyle/>
                    <a:p>
                      <a:pPr algn="l">
                        <a:lnSpc>
                          <a:spcPts val="3919"/>
                        </a:lnSpc>
                        <a:defRPr/>
                      </a:pPr>
                      <a:r>
                        <a:rPr lang="en-US" sz="2800">
                          <a:solidFill>
                            <a:srgbClr val="FFFFFF"/>
                          </a:solidFill>
                          <a:latin typeface="Montserrat Bold"/>
                        </a:rPr>
                        <a:t>Book Name</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43459"/>
                    </a:solidFill>
                  </a:tcPr>
                </a:tc>
                <a:tc>
                  <a:txBody>
                    <a:bodyPr/>
                    <a:lstStyle/>
                    <a:p>
                      <a:pPr algn="l">
                        <a:lnSpc>
                          <a:spcPts val="3919"/>
                        </a:lnSpc>
                        <a:defRPr/>
                      </a:pPr>
                      <a:r>
                        <a:rPr lang="en-US" sz="2800">
                          <a:solidFill>
                            <a:srgbClr val="000000"/>
                          </a:solidFill>
                          <a:latin typeface="Montserrat"/>
                        </a:rPr>
                        <a:t>nvarchar(255)</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919"/>
                        </a:lnSpc>
                        <a:defRPr/>
                      </a:pPr>
                      <a:r>
                        <a:rPr lang="en-US" sz="2800">
                          <a:solidFill>
                            <a:srgbClr val="000000"/>
                          </a:solidFill>
                          <a:latin typeface="Montserrat"/>
                        </a:rPr>
                        <a:t>Tên sách</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02944">
                <a:tc>
                  <a:txBody>
                    <a:bodyPr/>
                    <a:lstStyle/>
                    <a:p>
                      <a:pPr algn="l">
                        <a:lnSpc>
                          <a:spcPts val="3919"/>
                        </a:lnSpc>
                        <a:defRPr/>
                      </a:pPr>
                      <a:r>
                        <a:rPr lang="en-US" sz="2800">
                          <a:solidFill>
                            <a:srgbClr val="FFFFFF"/>
                          </a:solidFill>
                          <a:latin typeface="Montserrat Bold"/>
                        </a:rPr>
                        <a:t>Genre</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43459"/>
                    </a:solidFill>
                  </a:tcPr>
                </a:tc>
                <a:tc>
                  <a:txBody>
                    <a:bodyPr/>
                    <a:lstStyle/>
                    <a:p>
                      <a:pPr algn="l">
                        <a:lnSpc>
                          <a:spcPts val="3919"/>
                        </a:lnSpc>
                        <a:defRPr/>
                      </a:pPr>
                      <a:r>
                        <a:rPr lang="en-US" sz="2800">
                          <a:solidFill>
                            <a:srgbClr val="000000"/>
                          </a:solidFill>
                          <a:latin typeface="Montserrat"/>
                        </a:rPr>
                        <a:t>nvarchar(255)</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919"/>
                        </a:lnSpc>
                        <a:defRPr/>
                      </a:pPr>
                      <a:r>
                        <a:rPr lang="en-US" sz="2800">
                          <a:solidFill>
                            <a:srgbClr val="000000"/>
                          </a:solidFill>
                          <a:latin typeface="Montserrat"/>
                        </a:rPr>
                        <a:t>Thể loại</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02944">
                <a:tc>
                  <a:txBody>
                    <a:bodyPr/>
                    <a:lstStyle/>
                    <a:p>
                      <a:pPr algn="l">
                        <a:lnSpc>
                          <a:spcPts val="3919"/>
                        </a:lnSpc>
                        <a:defRPr/>
                      </a:pPr>
                      <a:r>
                        <a:rPr lang="en-US" sz="2800">
                          <a:solidFill>
                            <a:srgbClr val="FFFFFF"/>
                          </a:solidFill>
                          <a:latin typeface="Montserrat Bold"/>
                        </a:rPr>
                        <a:t>Language_code</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43459"/>
                    </a:solidFill>
                  </a:tcPr>
                </a:tc>
                <a:tc>
                  <a:txBody>
                    <a:bodyPr/>
                    <a:lstStyle/>
                    <a:p>
                      <a:pPr algn="l">
                        <a:lnSpc>
                          <a:spcPts val="3919"/>
                        </a:lnSpc>
                        <a:defRPr/>
                      </a:pPr>
                      <a:r>
                        <a:rPr lang="en-US" sz="2800">
                          <a:solidFill>
                            <a:srgbClr val="000000"/>
                          </a:solidFill>
                          <a:latin typeface="Montserrat"/>
                        </a:rPr>
                        <a:t>nvarchar(255)</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919"/>
                        </a:lnSpc>
                        <a:defRPr/>
                      </a:pPr>
                      <a:r>
                        <a:rPr lang="en-US" sz="2800">
                          <a:solidFill>
                            <a:srgbClr val="000000"/>
                          </a:solidFill>
                          <a:latin typeface="Montserrat"/>
                        </a:rPr>
                        <a:t>Mã ngôn ngữ viết sách</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02944">
                <a:tc>
                  <a:txBody>
                    <a:bodyPr/>
                    <a:lstStyle/>
                    <a:p>
                      <a:pPr algn="l">
                        <a:lnSpc>
                          <a:spcPts val="3919"/>
                        </a:lnSpc>
                        <a:defRPr/>
                      </a:pPr>
                      <a:r>
                        <a:rPr lang="en-US" sz="2800">
                          <a:solidFill>
                            <a:srgbClr val="FFFFFF"/>
                          </a:solidFill>
                          <a:latin typeface="Montserrat Bold"/>
                        </a:rPr>
                        <a:t>Author</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43459"/>
                    </a:solidFill>
                  </a:tcPr>
                </a:tc>
                <a:tc>
                  <a:txBody>
                    <a:bodyPr/>
                    <a:lstStyle/>
                    <a:p>
                      <a:pPr algn="l">
                        <a:lnSpc>
                          <a:spcPts val="3919"/>
                        </a:lnSpc>
                        <a:defRPr/>
                      </a:pPr>
                      <a:r>
                        <a:rPr lang="en-US" sz="2800">
                          <a:solidFill>
                            <a:srgbClr val="000000"/>
                          </a:solidFill>
                          <a:latin typeface="Montserrat"/>
                        </a:rPr>
                        <a:t>nvarchar(255)</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919"/>
                        </a:lnSpc>
                        <a:defRPr/>
                      </a:pPr>
                      <a:r>
                        <a:rPr lang="en-US" sz="2800">
                          <a:solidFill>
                            <a:srgbClr val="000000"/>
                          </a:solidFill>
                          <a:latin typeface="Montserrat"/>
                        </a:rPr>
                        <a:t>Tác giả</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02944">
                <a:tc>
                  <a:txBody>
                    <a:bodyPr/>
                    <a:lstStyle/>
                    <a:p>
                      <a:pPr algn="l">
                        <a:lnSpc>
                          <a:spcPts val="3919"/>
                        </a:lnSpc>
                        <a:defRPr/>
                      </a:pPr>
                      <a:r>
                        <a:rPr lang="en-US" sz="2800">
                          <a:solidFill>
                            <a:srgbClr val="FFFFFF"/>
                          </a:solidFill>
                          <a:latin typeface="Montserrat Bold"/>
                        </a:rPr>
                        <a:t>Book_average_rating</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43459"/>
                    </a:solidFill>
                  </a:tcPr>
                </a:tc>
                <a:tc>
                  <a:txBody>
                    <a:bodyPr/>
                    <a:lstStyle/>
                    <a:p>
                      <a:pPr algn="l">
                        <a:lnSpc>
                          <a:spcPts val="3919"/>
                        </a:lnSpc>
                        <a:defRPr/>
                      </a:pPr>
                      <a:r>
                        <a:rPr lang="en-US" sz="2800" dirty="0">
                          <a:solidFill>
                            <a:srgbClr val="000000"/>
                          </a:solidFill>
                          <a:latin typeface="Montserrat"/>
                        </a:rPr>
                        <a:t>float</a:t>
                      </a:r>
                      <a:endParaRPr lang="en-US" sz="1100" dirty="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919"/>
                        </a:lnSpc>
                        <a:defRPr/>
                      </a:pPr>
                      <a:r>
                        <a:rPr lang="en-US" sz="2800" dirty="0" err="1">
                          <a:solidFill>
                            <a:srgbClr val="000000"/>
                          </a:solidFill>
                          <a:latin typeface="Montserrat"/>
                        </a:rPr>
                        <a:t>Đánh</a:t>
                      </a:r>
                      <a:r>
                        <a:rPr lang="en-US" sz="2800" dirty="0">
                          <a:solidFill>
                            <a:srgbClr val="000000"/>
                          </a:solidFill>
                          <a:latin typeface="Montserrat"/>
                        </a:rPr>
                        <a:t> </a:t>
                      </a:r>
                      <a:r>
                        <a:rPr lang="en-US" sz="2800" dirty="0" err="1">
                          <a:solidFill>
                            <a:srgbClr val="000000"/>
                          </a:solidFill>
                          <a:latin typeface="Montserrat"/>
                        </a:rPr>
                        <a:t>giá</a:t>
                      </a:r>
                      <a:r>
                        <a:rPr lang="en-US" sz="2800" dirty="0">
                          <a:solidFill>
                            <a:srgbClr val="000000"/>
                          </a:solidFill>
                          <a:latin typeface="Montserrat"/>
                        </a:rPr>
                        <a:t> TB </a:t>
                      </a:r>
                      <a:r>
                        <a:rPr lang="en-US" sz="2800" dirty="0" err="1">
                          <a:solidFill>
                            <a:srgbClr val="000000"/>
                          </a:solidFill>
                          <a:latin typeface="Montserrat"/>
                        </a:rPr>
                        <a:t>của</a:t>
                      </a:r>
                      <a:r>
                        <a:rPr lang="en-US" sz="2800" dirty="0">
                          <a:solidFill>
                            <a:srgbClr val="000000"/>
                          </a:solidFill>
                          <a:latin typeface="Montserrat"/>
                        </a:rPr>
                        <a:t> </a:t>
                      </a:r>
                      <a:r>
                        <a:rPr lang="en-US" sz="2800" dirty="0" err="1">
                          <a:solidFill>
                            <a:srgbClr val="000000"/>
                          </a:solidFill>
                          <a:latin typeface="Montserrat"/>
                        </a:rPr>
                        <a:t>độc</a:t>
                      </a:r>
                      <a:r>
                        <a:rPr lang="en-US" sz="2800" dirty="0">
                          <a:solidFill>
                            <a:srgbClr val="000000"/>
                          </a:solidFill>
                          <a:latin typeface="Montserrat"/>
                        </a:rPr>
                        <a:t> </a:t>
                      </a:r>
                      <a:r>
                        <a:rPr lang="en-US" sz="2800" dirty="0" err="1">
                          <a:solidFill>
                            <a:srgbClr val="000000"/>
                          </a:solidFill>
                          <a:latin typeface="Montserrat"/>
                        </a:rPr>
                        <a:t>giả</a:t>
                      </a:r>
                      <a:endParaRPr lang="en-US" sz="1100" dirty="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02944">
                <a:tc>
                  <a:txBody>
                    <a:bodyPr/>
                    <a:lstStyle/>
                    <a:p>
                      <a:pPr algn="l">
                        <a:lnSpc>
                          <a:spcPts val="3919"/>
                        </a:lnSpc>
                        <a:defRPr/>
                      </a:pPr>
                      <a:r>
                        <a:rPr lang="en-US" sz="2800" dirty="0" err="1">
                          <a:solidFill>
                            <a:srgbClr val="FFFFFF"/>
                          </a:solidFill>
                          <a:latin typeface="Montserrat Bold"/>
                        </a:rPr>
                        <a:t>Book_ratings_count</a:t>
                      </a:r>
                      <a:r>
                        <a:rPr lang="en-US" sz="2800" dirty="0">
                          <a:solidFill>
                            <a:srgbClr val="FFFFFF"/>
                          </a:solidFill>
                          <a:latin typeface="Montserrat Bold"/>
                        </a:rPr>
                        <a:t> genre</a:t>
                      </a:r>
                      <a:endParaRPr lang="en-US" sz="1100" dirty="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43459"/>
                    </a:solidFill>
                  </a:tcPr>
                </a:tc>
                <a:tc>
                  <a:txBody>
                    <a:bodyPr/>
                    <a:lstStyle/>
                    <a:p>
                      <a:pPr algn="l">
                        <a:lnSpc>
                          <a:spcPts val="3919"/>
                        </a:lnSpc>
                        <a:defRPr/>
                      </a:pPr>
                      <a:r>
                        <a:rPr lang="en-US" sz="2800">
                          <a:solidFill>
                            <a:srgbClr val="000000"/>
                          </a:solidFill>
                          <a:latin typeface="Montserrat"/>
                        </a:rPr>
                        <a:t>float</a:t>
                      </a:r>
                      <a:endParaRPr lang="en-US" sz="110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ts val="3919"/>
                        </a:lnSpc>
                        <a:defRPr/>
                      </a:pPr>
                      <a:r>
                        <a:rPr lang="en-US" sz="2800" dirty="0" err="1">
                          <a:solidFill>
                            <a:srgbClr val="000000"/>
                          </a:solidFill>
                          <a:latin typeface="Montserrat"/>
                        </a:rPr>
                        <a:t>Số</a:t>
                      </a:r>
                      <a:r>
                        <a:rPr lang="en-US" sz="2800" dirty="0">
                          <a:solidFill>
                            <a:srgbClr val="000000"/>
                          </a:solidFill>
                          <a:latin typeface="Montserrat"/>
                        </a:rPr>
                        <a:t> </a:t>
                      </a:r>
                      <a:r>
                        <a:rPr lang="en-US" sz="2800" dirty="0" err="1">
                          <a:solidFill>
                            <a:srgbClr val="000000"/>
                          </a:solidFill>
                          <a:latin typeface="Montserrat"/>
                        </a:rPr>
                        <a:t>lượng</a:t>
                      </a:r>
                      <a:r>
                        <a:rPr lang="en-US" sz="2800" dirty="0">
                          <a:solidFill>
                            <a:srgbClr val="000000"/>
                          </a:solidFill>
                          <a:latin typeface="Montserrat"/>
                        </a:rPr>
                        <a:t> </a:t>
                      </a:r>
                      <a:r>
                        <a:rPr lang="en-US" sz="2800" dirty="0" err="1">
                          <a:solidFill>
                            <a:srgbClr val="000000"/>
                          </a:solidFill>
                          <a:latin typeface="Montserrat"/>
                        </a:rPr>
                        <a:t>đánh</a:t>
                      </a:r>
                      <a:r>
                        <a:rPr lang="en-US" sz="2800" dirty="0">
                          <a:solidFill>
                            <a:srgbClr val="000000"/>
                          </a:solidFill>
                          <a:latin typeface="Montserrat"/>
                        </a:rPr>
                        <a:t> </a:t>
                      </a:r>
                      <a:r>
                        <a:rPr lang="en-US" sz="2800" dirty="0" err="1">
                          <a:solidFill>
                            <a:srgbClr val="000000"/>
                          </a:solidFill>
                          <a:latin typeface="Montserrat"/>
                        </a:rPr>
                        <a:t>giá</a:t>
                      </a:r>
                      <a:r>
                        <a:rPr lang="en-US" sz="2800" dirty="0">
                          <a:solidFill>
                            <a:srgbClr val="000000"/>
                          </a:solidFill>
                          <a:latin typeface="Montserrat"/>
                        </a:rPr>
                        <a:t> </a:t>
                      </a:r>
                      <a:r>
                        <a:rPr lang="en-US" sz="2800" dirty="0" err="1">
                          <a:solidFill>
                            <a:srgbClr val="000000"/>
                          </a:solidFill>
                          <a:latin typeface="Montserrat"/>
                        </a:rPr>
                        <a:t>của</a:t>
                      </a:r>
                      <a:r>
                        <a:rPr lang="en-US" sz="2800" dirty="0">
                          <a:solidFill>
                            <a:srgbClr val="000000"/>
                          </a:solidFill>
                          <a:latin typeface="Montserrat"/>
                        </a:rPr>
                        <a:t> </a:t>
                      </a:r>
                      <a:r>
                        <a:rPr lang="en-US" sz="2800" dirty="0" err="1">
                          <a:solidFill>
                            <a:srgbClr val="000000"/>
                          </a:solidFill>
                          <a:latin typeface="Montserrat"/>
                        </a:rPr>
                        <a:t>độc</a:t>
                      </a:r>
                      <a:r>
                        <a:rPr lang="en-US" sz="2800" dirty="0">
                          <a:solidFill>
                            <a:srgbClr val="000000"/>
                          </a:solidFill>
                          <a:latin typeface="Montserrat"/>
                        </a:rPr>
                        <a:t> </a:t>
                      </a:r>
                      <a:r>
                        <a:rPr lang="en-US" sz="2800" dirty="0" err="1">
                          <a:solidFill>
                            <a:srgbClr val="000000"/>
                          </a:solidFill>
                          <a:latin typeface="Montserrat"/>
                        </a:rPr>
                        <a:t>giả</a:t>
                      </a:r>
                      <a:r>
                        <a:rPr lang="en-US" sz="2800" dirty="0">
                          <a:solidFill>
                            <a:srgbClr val="000000"/>
                          </a:solidFill>
                          <a:latin typeface="Montserrat"/>
                        </a:rPr>
                        <a:t> </a:t>
                      </a:r>
                      <a:endParaRPr lang="en-US" sz="1100" dirty="0"/>
                    </a:p>
                  </a:txBody>
                  <a:tcPr marL="161925" marR="161925" marT="161925" marB="1619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3" name="TextBox 3"/>
          <p:cNvSpPr txBox="1"/>
          <p:nvPr/>
        </p:nvSpPr>
        <p:spPr>
          <a:xfrm>
            <a:off x="4744891" y="-172899"/>
            <a:ext cx="11582171" cy="1666553"/>
          </a:xfrm>
          <a:prstGeom prst="rect">
            <a:avLst/>
          </a:prstGeom>
        </p:spPr>
        <p:txBody>
          <a:bodyPr lIns="0" tIns="0" rIns="0" bIns="0" rtlCol="0" anchor="t">
            <a:spAutoFit/>
          </a:bodyPr>
          <a:lstStyle/>
          <a:p>
            <a:pPr>
              <a:lnSpc>
                <a:spcPts val="13667"/>
              </a:lnSpc>
            </a:pPr>
            <a:r>
              <a:rPr lang="en-US" sz="9762">
                <a:solidFill>
                  <a:srgbClr val="000000"/>
                </a:solidFill>
                <a:latin typeface="Montserrat Ultra-Bold"/>
              </a:rPr>
              <a:t>Dimension Book</a:t>
            </a:r>
          </a:p>
        </p:txBody>
      </p:sp>
      <p:sp>
        <p:nvSpPr>
          <p:cNvPr id="4" name="Freeform 4"/>
          <p:cNvSpPr/>
          <p:nvPr/>
        </p:nvSpPr>
        <p:spPr>
          <a:xfrm>
            <a:off x="16951129" y="36480"/>
            <a:ext cx="1029338" cy="1110071"/>
          </a:xfrm>
          <a:custGeom>
            <a:avLst/>
            <a:gdLst/>
            <a:ahLst/>
            <a:cxnLst/>
            <a:rect l="l" t="t" r="r" b="b"/>
            <a:pathLst>
              <a:path w="1029338" h="1110071">
                <a:moveTo>
                  <a:pt x="0" y="0"/>
                </a:moveTo>
                <a:lnTo>
                  <a:pt x="1029339" y="0"/>
                </a:lnTo>
                <a:lnTo>
                  <a:pt x="1029339" y="1110071"/>
                </a:lnTo>
                <a:lnTo>
                  <a:pt x="0" y="1110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1" y="8076"/>
            <a:ext cx="3505200" cy="3459024"/>
          </a:xfrm>
          <a:custGeom>
            <a:avLst/>
            <a:gdLst/>
            <a:ahLst/>
            <a:cxnLst/>
            <a:rect l="l" t="t" r="r" b="b"/>
            <a:pathLst>
              <a:path w="5004813" h="3878730">
                <a:moveTo>
                  <a:pt x="0" y="0"/>
                </a:moveTo>
                <a:lnTo>
                  <a:pt x="5004813" y="0"/>
                </a:lnTo>
                <a:lnTo>
                  <a:pt x="5004813" y="3878730"/>
                </a:lnTo>
                <a:lnTo>
                  <a:pt x="0" y="38787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3694661" y="9698179"/>
            <a:ext cx="4950527" cy="588821"/>
          </a:xfrm>
          <a:prstGeom prst="rect">
            <a:avLst/>
          </a:prstGeom>
        </p:spPr>
        <p:txBody>
          <a:bodyPr lIns="0" tIns="0" rIns="0" bIns="0" rtlCol="0" anchor="t">
            <a:spAutoFit/>
          </a:bodyPr>
          <a:lstStyle/>
          <a:p>
            <a:pPr algn="ctr">
              <a:lnSpc>
                <a:spcPts val="4820"/>
              </a:lnSpc>
            </a:pPr>
            <a:r>
              <a:rPr lang="en-US" sz="3443">
                <a:solidFill>
                  <a:srgbClr val="043459"/>
                </a:solidFill>
                <a:latin typeface="Montserrat Bold"/>
              </a:rPr>
              <a:t>Trần Diệu Thùy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07495" y="427498"/>
            <a:ext cx="13136102" cy="1368424"/>
          </a:xfrm>
          <a:prstGeom prst="rect">
            <a:avLst/>
          </a:prstGeom>
        </p:spPr>
        <p:txBody>
          <a:bodyPr lIns="0" tIns="0" rIns="0" bIns="0" rtlCol="0" anchor="t">
            <a:spAutoFit/>
          </a:bodyPr>
          <a:lstStyle/>
          <a:p>
            <a:pPr>
              <a:lnSpc>
                <a:spcPts val="11200"/>
              </a:lnSpc>
            </a:pPr>
            <a:r>
              <a:rPr lang="en-US" sz="8000">
                <a:solidFill>
                  <a:srgbClr val="000000"/>
                </a:solidFill>
                <a:latin typeface="Montserrat Ultra-Bold"/>
              </a:rPr>
              <a:t>Dimension Publishers</a:t>
            </a:r>
          </a:p>
        </p:txBody>
      </p:sp>
      <p:sp>
        <p:nvSpPr>
          <p:cNvPr id="3" name="Freeform 3"/>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0" y="8076"/>
            <a:ext cx="5309419" cy="4114800"/>
          </a:xfrm>
          <a:custGeom>
            <a:avLst/>
            <a:gdLst/>
            <a:ahLst/>
            <a:cxnLst/>
            <a:rect l="l" t="t" r="r" b="b"/>
            <a:pathLst>
              <a:path w="5309419" h="4114800">
                <a:moveTo>
                  <a:pt x="0" y="0"/>
                </a:moveTo>
                <a:lnTo>
                  <a:pt x="5309419" y="0"/>
                </a:lnTo>
                <a:lnTo>
                  <a:pt x="530941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5" name="Table 5"/>
          <p:cNvGraphicFramePr>
            <a:graphicFrameLocks noGrp="1"/>
          </p:cNvGraphicFramePr>
          <p:nvPr>
            <p:extLst>
              <p:ext uri="{D42A27DB-BD31-4B8C-83A1-F6EECF244321}">
                <p14:modId xmlns:p14="http://schemas.microsoft.com/office/powerpoint/2010/main" val="4116423698"/>
              </p:ext>
            </p:extLst>
          </p:nvPr>
        </p:nvGraphicFramePr>
        <p:xfrm>
          <a:off x="625243" y="2541950"/>
          <a:ext cx="17662757" cy="6277078"/>
        </p:xfrm>
        <a:graphic>
          <a:graphicData uri="http://schemas.openxmlformats.org/drawingml/2006/table">
            <a:tbl>
              <a:tblPr/>
              <a:tblGrid>
                <a:gridCol w="4737452">
                  <a:extLst>
                    <a:ext uri="{9D8B030D-6E8A-4147-A177-3AD203B41FA5}">
                      <a16:colId xmlns:a16="http://schemas.microsoft.com/office/drawing/2014/main" val="20000"/>
                    </a:ext>
                  </a:extLst>
                </a:gridCol>
                <a:gridCol w="6732879">
                  <a:extLst>
                    <a:ext uri="{9D8B030D-6E8A-4147-A177-3AD203B41FA5}">
                      <a16:colId xmlns:a16="http://schemas.microsoft.com/office/drawing/2014/main" val="20001"/>
                    </a:ext>
                  </a:extLst>
                </a:gridCol>
                <a:gridCol w="6192426">
                  <a:extLst>
                    <a:ext uri="{9D8B030D-6E8A-4147-A177-3AD203B41FA5}">
                      <a16:colId xmlns:a16="http://schemas.microsoft.com/office/drawing/2014/main" val="20002"/>
                    </a:ext>
                  </a:extLst>
                </a:gridCol>
              </a:tblGrid>
              <a:tr h="2207324">
                <a:tc>
                  <a:txBody>
                    <a:bodyPr/>
                    <a:lstStyle/>
                    <a:p>
                      <a:pPr algn="ctr">
                        <a:lnSpc>
                          <a:spcPts val="559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FFF"/>
                    </a:solidFill>
                  </a:tcPr>
                </a:tc>
                <a:tc>
                  <a:txBody>
                    <a:bodyPr/>
                    <a:lstStyle/>
                    <a:p>
                      <a:pPr algn="ctr">
                        <a:lnSpc>
                          <a:spcPts val="5599"/>
                        </a:lnSpc>
                        <a:defRPr/>
                      </a:pPr>
                      <a:r>
                        <a:rPr lang="en-US" sz="3999">
                          <a:solidFill>
                            <a:srgbClr val="FFFFFF"/>
                          </a:solidFill>
                          <a:latin typeface="Montserrat Bold"/>
                        </a:rPr>
                        <a:t>KIỂU DỮ LIỆU</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43459"/>
                    </a:solidFill>
                  </a:tcPr>
                </a:tc>
                <a:tc>
                  <a:txBody>
                    <a:bodyPr/>
                    <a:lstStyle/>
                    <a:p>
                      <a:pPr algn="ctr">
                        <a:lnSpc>
                          <a:spcPts val="5599"/>
                        </a:lnSpc>
                        <a:defRPr/>
                      </a:pPr>
                      <a:r>
                        <a:rPr lang="en-US" sz="3999">
                          <a:solidFill>
                            <a:srgbClr val="FFFFFF"/>
                          </a:solidFill>
                          <a:latin typeface="Montserrat Bold"/>
                        </a:rPr>
                        <a:t>Ý NGHĨA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43459"/>
                    </a:solidFill>
                  </a:tcPr>
                </a:tc>
                <a:extLst>
                  <a:ext uri="{0D108BD9-81ED-4DB2-BD59-A6C34878D82A}">
                    <a16:rowId xmlns:a16="http://schemas.microsoft.com/office/drawing/2014/main" val="10000"/>
                  </a:ext>
                </a:extLst>
              </a:tr>
              <a:tr h="2034877">
                <a:tc>
                  <a:txBody>
                    <a:bodyPr/>
                    <a:lstStyle/>
                    <a:p>
                      <a:pPr algn="ctr">
                        <a:lnSpc>
                          <a:spcPts val="5599"/>
                        </a:lnSpc>
                        <a:defRPr/>
                      </a:pPr>
                      <a:r>
                        <a:rPr lang="en-US" sz="3999">
                          <a:solidFill>
                            <a:srgbClr val="FFFFFF"/>
                          </a:solidFill>
                          <a:latin typeface="Montserrat"/>
                        </a:rPr>
                        <a:t>PublishersID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43459"/>
                    </a:solidFill>
                  </a:tcPr>
                </a:tc>
                <a:tc>
                  <a:txBody>
                    <a:bodyPr/>
                    <a:lstStyle/>
                    <a:p>
                      <a:pPr algn="ctr">
                        <a:lnSpc>
                          <a:spcPts val="5599"/>
                        </a:lnSpc>
                        <a:defRPr/>
                      </a:pPr>
                      <a:r>
                        <a:rPr lang="en-US" sz="3999">
                          <a:solidFill>
                            <a:srgbClr val="000000"/>
                          </a:solidFill>
                          <a:latin typeface="Montserrat"/>
                        </a:rPr>
                        <a:t>Int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599"/>
                        </a:lnSpc>
                        <a:defRPr/>
                      </a:pPr>
                      <a:r>
                        <a:rPr lang="en-US" sz="3999">
                          <a:solidFill>
                            <a:srgbClr val="000000"/>
                          </a:solidFill>
                          <a:latin typeface="Montserrat"/>
                        </a:rPr>
                        <a:t>Mã nhà xuất bản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34877">
                <a:tc>
                  <a:txBody>
                    <a:bodyPr/>
                    <a:lstStyle/>
                    <a:p>
                      <a:pPr algn="ctr">
                        <a:lnSpc>
                          <a:spcPts val="5599"/>
                        </a:lnSpc>
                        <a:defRPr/>
                      </a:pPr>
                      <a:r>
                        <a:rPr lang="en-US" sz="3999">
                          <a:solidFill>
                            <a:srgbClr val="FFFFFF"/>
                          </a:solidFill>
                          <a:latin typeface="Montserrat"/>
                        </a:rPr>
                        <a:t>Publisher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043459"/>
                    </a:solidFill>
                  </a:tcPr>
                </a:tc>
                <a:tc>
                  <a:txBody>
                    <a:bodyPr/>
                    <a:lstStyle/>
                    <a:p>
                      <a:pPr algn="ctr">
                        <a:lnSpc>
                          <a:spcPts val="5599"/>
                        </a:lnSpc>
                        <a:defRPr/>
                      </a:pPr>
                      <a:r>
                        <a:rPr lang="en-US" sz="3999">
                          <a:solidFill>
                            <a:srgbClr val="000000"/>
                          </a:solidFill>
                          <a:latin typeface="Montserrat"/>
                        </a:rPr>
                        <a:t>nvarchar(255)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5599"/>
                        </a:lnSpc>
                        <a:defRPr/>
                      </a:pPr>
                      <a:r>
                        <a:rPr lang="en-US" sz="3999" dirty="0" err="1">
                          <a:solidFill>
                            <a:srgbClr val="000000"/>
                          </a:solidFill>
                          <a:latin typeface="Montserrat"/>
                        </a:rPr>
                        <a:t>Nhà</a:t>
                      </a:r>
                      <a:r>
                        <a:rPr lang="en-US" sz="3999" dirty="0">
                          <a:solidFill>
                            <a:srgbClr val="000000"/>
                          </a:solidFill>
                          <a:latin typeface="Montserrat"/>
                        </a:rPr>
                        <a:t> </a:t>
                      </a:r>
                      <a:r>
                        <a:rPr lang="en-US" sz="3999" dirty="0" err="1">
                          <a:solidFill>
                            <a:srgbClr val="000000"/>
                          </a:solidFill>
                          <a:latin typeface="Montserrat"/>
                        </a:rPr>
                        <a:t>xuất</a:t>
                      </a:r>
                      <a:r>
                        <a:rPr lang="en-US" sz="3999" dirty="0">
                          <a:solidFill>
                            <a:srgbClr val="000000"/>
                          </a:solidFill>
                          <a:latin typeface="Montserrat"/>
                        </a:rPr>
                        <a:t> </a:t>
                      </a:r>
                      <a:r>
                        <a:rPr lang="en-US" sz="3999" dirty="0" err="1">
                          <a:solidFill>
                            <a:srgbClr val="000000"/>
                          </a:solidFill>
                          <a:latin typeface="Montserrat"/>
                        </a:rPr>
                        <a:t>bản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6"/>
          <p:cNvSpPr txBox="1"/>
          <p:nvPr/>
        </p:nvSpPr>
        <p:spPr>
          <a:xfrm>
            <a:off x="13337473" y="9191625"/>
            <a:ext cx="4950527" cy="588821"/>
          </a:xfrm>
          <a:prstGeom prst="rect">
            <a:avLst/>
          </a:prstGeom>
        </p:spPr>
        <p:txBody>
          <a:bodyPr lIns="0" tIns="0" rIns="0" bIns="0" rtlCol="0" anchor="t">
            <a:spAutoFit/>
          </a:bodyPr>
          <a:lstStyle/>
          <a:p>
            <a:pPr algn="ctr">
              <a:lnSpc>
                <a:spcPts val="4820"/>
              </a:lnSpc>
            </a:pPr>
            <a:r>
              <a:rPr lang="en-US" sz="3443">
                <a:solidFill>
                  <a:srgbClr val="043459"/>
                </a:solidFill>
                <a:latin typeface="Montserrat Bold"/>
              </a:rPr>
              <a:t>Trần Diệu Thùy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2391" y="-287868"/>
            <a:ext cx="8668853" cy="2049002"/>
          </a:xfrm>
          <a:custGeom>
            <a:avLst/>
            <a:gdLst/>
            <a:ahLst/>
            <a:cxnLst/>
            <a:rect l="l" t="t" r="r" b="b"/>
            <a:pathLst>
              <a:path w="8668853" h="2049002">
                <a:moveTo>
                  <a:pt x="0" y="0"/>
                </a:moveTo>
                <a:lnTo>
                  <a:pt x="8668853" y="0"/>
                </a:lnTo>
                <a:lnTo>
                  <a:pt x="8668853" y="2049002"/>
                </a:lnTo>
                <a:lnTo>
                  <a:pt x="0" y="2049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7686462" y="1570830"/>
            <a:ext cx="11357419" cy="5387137"/>
          </a:xfrm>
          <a:custGeom>
            <a:avLst/>
            <a:gdLst/>
            <a:ahLst/>
            <a:cxnLst/>
            <a:rect l="l" t="t" r="r" b="b"/>
            <a:pathLst>
              <a:path w="11357419" h="5387137">
                <a:moveTo>
                  <a:pt x="0" y="0"/>
                </a:moveTo>
                <a:lnTo>
                  <a:pt x="11357418" y="0"/>
                </a:lnTo>
                <a:lnTo>
                  <a:pt x="11357418" y="5387138"/>
                </a:lnTo>
                <a:lnTo>
                  <a:pt x="0" y="5387138"/>
                </a:lnTo>
                <a:lnTo>
                  <a:pt x="0" y="0"/>
                </a:lnTo>
                <a:close/>
              </a:path>
            </a:pathLst>
          </a:custGeom>
          <a:blipFill>
            <a:blip r:embed="rId4"/>
            <a:stretch>
              <a:fillRect/>
            </a:stretch>
          </a:blipFill>
        </p:spPr>
      </p:sp>
      <p:sp>
        <p:nvSpPr>
          <p:cNvPr id="4" name="Freeform 4"/>
          <p:cNvSpPr/>
          <p:nvPr/>
        </p:nvSpPr>
        <p:spPr>
          <a:xfrm>
            <a:off x="9728" y="4052891"/>
            <a:ext cx="9826805" cy="6022601"/>
          </a:xfrm>
          <a:custGeom>
            <a:avLst/>
            <a:gdLst/>
            <a:ahLst/>
            <a:cxnLst/>
            <a:rect l="l" t="t" r="r" b="b"/>
            <a:pathLst>
              <a:path w="9826805" h="6022601">
                <a:moveTo>
                  <a:pt x="0" y="0"/>
                </a:moveTo>
                <a:lnTo>
                  <a:pt x="9826805" y="0"/>
                </a:lnTo>
                <a:lnTo>
                  <a:pt x="9826805" y="6022601"/>
                </a:lnTo>
                <a:lnTo>
                  <a:pt x="0" y="6022601"/>
                </a:lnTo>
                <a:lnTo>
                  <a:pt x="0" y="0"/>
                </a:lnTo>
                <a:close/>
              </a:path>
            </a:pathLst>
          </a:custGeom>
          <a:blipFill>
            <a:blip r:embed="rId5"/>
            <a:stretch>
              <a:fillRect/>
            </a:stretch>
          </a:blipFill>
        </p:spPr>
        <p:txBody>
          <a:bodyPr/>
          <a:lstStyle/>
          <a:p>
            <a:endParaRPr lang="en-US" dirty="0"/>
          </a:p>
        </p:txBody>
      </p:sp>
      <p:sp>
        <p:nvSpPr>
          <p:cNvPr id="5" name="TextBox 5"/>
          <p:cNvSpPr txBox="1"/>
          <p:nvPr/>
        </p:nvSpPr>
        <p:spPr>
          <a:xfrm>
            <a:off x="710377" y="233395"/>
            <a:ext cx="7779179" cy="1035050"/>
          </a:xfrm>
          <a:prstGeom prst="rect">
            <a:avLst/>
          </a:prstGeom>
        </p:spPr>
        <p:txBody>
          <a:bodyPr lIns="0" tIns="0" rIns="0" bIns="0" rtlCol="0" anchor="t">
            <a:spAutoFit/>
          </a:bodyPr>
          <a:lstStyle/>
          <a:p>
            <a:pPr>
              <a:lnSpc>
                <a:spcPts val="8049"/>
              </a:lnSpc>
            </a:pPr>
            <a:r>
              <a:rPr lang="en-US" sz="6999">
                <a:solidFill>
                  <a:srgbClr val="FFFFFF"/>
                </a:solidFill>
                <a:latin typeface="Montserrat Bold"/>
              </a:rPr>
              <a:t>ELT PROJECT</a:t>
            </a:r>
          </a:p>
        </p:txBody>
      </p:sp>
      <p:sp>
        <p:nvSpPr>
          <p:cNvPr id="6" name="Freeform 6"/>
          <p:cNvSpPr/>
          <p:nvPr/>
        </p:nvSpPr>
        <p:spPr>
          <a:xfrm>
            <a:off x="16596870" y="314315"/>
            <a:ext cx="1324859" cy="1428770"/>
          </a:xfrm>
          <a:custGeom>
            <a:avLst/>
            <a:gdLst/>
            <a:ahLst/>
            <a:cxnLst/>
            <a:rect l="l" t="t" r="r" b="b"/>
            <a:pathLst>
              <a:path w="1324859" h="1428770">
                <a:moveTo>
                  <a:pt x="0" y="0"/>
                </a:moveTo>
                <a:lnTo>
                  <a:pt x="1324860" y="0"/>
                </a:lnTo>
                <a:lnTo>
                  <a:pt x="1324860" y="1428770"/>
                </a:lnTo>
                <a:lnTo>
                  <a:pt x="0" y="14287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3551786" y="9495234"/>
            <a:ext cx="4950527" cy="588821"/>
          </a:xfrm>
          <a:prstGeom prst="rect">
            <a:avLst/>
          </a:prstGeom>
        </p:spPr>
        <p:txBody>
          <a:bodyPr lIns="0" tIns="0" rIns="0" bIns="0" rtlCol="0" anchor="t">
            <a:spAutoFit/>
          </a:bodyPr>
          <a:lstStyle/>
          <a:p>
            <a:pPr algn="ctr">
              <a:lnSpc>
                <a:spcPts val="4820"/>
              </a:lnSpc>
            </a:pPr>
            <a:r>
              <a:rPr lang="en-US" sz="3443">
                <a:solidFill>
                  <a:srgbClr val="043459"/>
                </a:solidFill>
                <a:latin typeface="Montserrat Bold"/>
              </a:rPr>
              <a:t>Hoàng Nghĩa Đức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619</Words>
  <Application>Microsoft Office PowerPoint</Application>
  <PresentationFormat>Custom</PresentationFormat>
  <Paragraphs>132</Paragraphs>
  <Slides>26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Poppins Semi-Bold</vt:lpstr>
      <vt:lpstr>Arial</vt:lpstr>
      <vt:lpstr>Montserrat Medium</vt:lpstr>
      <vt:lpstr>Montserrat Bold</vt:lpstr>
      <vt:lpstr>Montserrat Ultra-Bold</vt:lpstr>
      <vt:lpstr>Montserrat</vt:lpstr>
      <vt:lpstr>Poppins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giữa kì</dc:title>
  <dc:creator>Trần Thùy</dc:creator>
  <cp:lastModifiedBy>Tran Dieu Thuy</cp:lastModifiedBy>
  <cp:revision>3</cp:revision>
  <dcterms:created xsi:type="dcterms:W3CDTF">2006-08-16T00:00:00Z</dcterms:created>
  <dcterms:modified xsi:type="dcterms:W3CDTF">2024-02-26T23:19:30Z</dcterms:modified>
  <dc:identifier>DAF9IIHaTv8</dc:identifier>
</cp:coreProperties>
</file>